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3" r:id="rId2"/>
    <p:sldId id="307" r:id="rId3"/>
    <p:sldId id="264" r:id="rId4"/>
    <p:sldId id="258" r:id="rId5"/>
    <p:sldId id="260" r:id="rId6"/>
    <p:sldId id="262" r:id="rId7"/>
    <p:sldId id="263" r:id="rId8"/>
    <p:sldId id="319" r:id="rId9"/>
    <p:sldId id="261" r:id="rId10"/>
    <p:sldId id="259" r:id="rId11"/>
    <p:sldId id="309" r:id="rId12"/>
    <p:sldId id="324" r:id="rId13"/>
    <p:sldId id="257" r:id="rId14"/>
    <p:sldId id="303" r:id="rId15"/>
    <p:sldId id="267" r:id="rId16"/>
    <p:sldId id="318" r:id="rId17"/>
    <p:sldId id="268" r:id="rId18"/>
    <p:sldId id="266" r:id="rId19"/>
    <p:sldId id="265" r:id="rId20"/>
    <p:sldId id="308" r:id="rId21"/>
    <p:sldId id="272" r:id="rId22"/>
    <p:sldId id="273" r:id="rId23"/>
    <p:sldId id="274" r:id="rId24"/>
    <p:sldId id="275" r:id="rId25"/>
    <p:sldId id="276" r:id="rId26"/>
    <p:sldId id="277" r:id="rId27"/>
    <p:sldId id="270" r:id="rId28"/>
    <p:sldId id="269" r:id="rId29"/>
    <p:sldId id="326" r:id="rId30"/>
    <p:sldId id="322" r:id="rId31"/>
    <p:sldId id="343" r:id="rId32"/>
    <p:sldId id="278" r:id="rId33"/>
    <p:sldId id="331" r:id="rId34"/>
    <p:sldId id="279" r:id="rId35"/>
    <p:sldId id="314" r:id="rId36"/>
    <p:sldId id="256" r:id="rId37"/>
    <p:sldId id="280" r:id="rId38"/>
    <p:sldId id="281" r:id="rId39"/>
    <p:sldId id="283" r:id="rId40"/>
    <p:sldId id="284" r:id="rId41"/>
    <p:sldId id="327" r:id="rId42"/>
    <p:sldId id="285" r:id="rId43"/>
    <p:sldId id="315" r:id="rId44"/>
    <p:sldId id="286" r:id="rId45"/>
    <p:sldId id="287" r:id="rId46"/>
    <p:sldId id="288" r:id="rId47"/>
    <p:sldId id="289" r:id="rId48"/>
    <p:sldId id="290" r:id="rId49"/>
    <p:sldId id="291" r:id="rId50"/>
    <p:sldId id="295" r:id="rId51"/>
    <p:sldId id="340" r:id="rId52"/>
    <p:sldId id="292" r:id="rId53"/>
    <p:sldId id="317" r:id="rId54"/>
    <p:sldId id="293" r:id="rId55"/>
    <p:sldId id="296" r:id="rId56"/>
    <p:sldId id="333" r:id="rId57"/>
    <p:sldId id="342" r:id="rId58"/>
    <p:sldId id="294" r:id="rId59"/>
    <p:sldId id="316" r:id="rId60"/>
    <p:sldId id="297" r:id="rId61"/>
    <p:sldId id="298" r:id="rId62"/>
    <p:sldId id="304" r:id="rId63"/>
    <p:sldId id="305" r:id="rId64"/>
    <p:sldId id="312" r:id="rId65"/>
    <p:sldId id="321" r:id="rId66"/>
    <p:sldId id="306" r:id="rId67"/>
    <p:sldId id="325" r:id="rId68"/>
    <p:sldId id="334" r:id="rId69"/>
    <p:sldId id="313" r:id="rId70"/>
    <p:sldId id="299" r:id="rId71"/>
    <p:sldId id="300" r:id="rId72"/>
    <p:sldId id="301" r:id="rId73"/>
    <p:sldId id="310" r:id="rId74"/>
    <p:sldId id="332" r:id="rId75"/>
    <p:sldId id="320" r:id="rId76"/>
    <p:sldId id="271" r:id="rId77"/>
    <p:sldId id="328" r:id="rId78"/>
    <p:sldId id="282" r:id="rId79"/>
    <p:sldId id="311" r:id="rId80"/>
    <p:sldId id="339" r:id="rId81"/>
    <p:sldId id="336" r:id="rId82"/>
    <p:sldId id="337" r:id="rId83"/>
    <p:sldId id="329" r:id="rId84"/>
    <p:sldId id="338" r:id="rId85"/>
    <p:sldId id="335" r:id="rId86"/>
    <p:sldId id="302" r:id="rId87"/>
    <p:sldId id="341" r:id="rId88"/>
    <p:sldId id="330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1"/>
    <p:restoredTop sz="94667"/>
  </p:normalViewPr>
  <p:slideViewPr>
    <p:cSldViewPr snapToGrid="0">
      <p:cViewPr varScale="1">
        <p:scale>
          <a:sx n="110" d="100"/>
          <a:sy n="110" d="100"/>
        </p:scale>
        <p:origin x="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369DB-00B5-CB44-9306-8472519B3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7B2C0A-8557-FDB5-337F-6CE9F713E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A437C-4714-CE91-7EC6-0EB7485DB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F6FB-0CF1-5641-8FBB-1619F36EE218}" type="datetimeFigureOut">
              <a:rPr lang="en-US" smtClean="0"/>
              <a:t>5/23/23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E2171-0A71-6698-A26E-86B818663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8590F-6B41-FCE7-FE0C-3FB0C963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9F2E-6FE7-D246-9E66-4F4F5C278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CB606-24F9-CCDF-4DB4-C7C3BDA66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7B9E7-5CD5-CD20-DC82-02E173B3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5D102-2695-1D75-04BD-37CA1FAE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F6FB-0CF1-5641-8FBB-1619F36EE218}" type="datetimeFigureOut">
              <a:rPr lang="en-US" smtClean="0"/>
              <a:t>5/23/23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11EC6-7BF1-BAE4-F5A9-6C50C8F5D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6E410-7B3C-A9C7-5B0A-51E95C6A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9F2E-6FE7-D246-9E66-4F4F5C278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0BEA9D-A886-788E-1488-962861E8E9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3AFF1F-31D3-AD01-91C8-C96849D2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D2BC0-66E4-0674-F0FC-0EDEAFCD4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F6FB-0CF1-5641-8FBB-1619F36EE218}" type="datetimeFigureOut">
              <a:rPr lang="en-US" smtClean="0"/>
              <a:t>5/23/23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58731-5139-E211-D995-6A73CDBE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EC594-7FFD-8B46-BA93-929449BD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9F2E-6FE7-D246-9E66-4F4F5C278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2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E593A-AEDC-E8B3-C5A9-721165CB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2F383-1E61-F4EB-0648-C0FDCC7E8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FE873-6A58-A219-6317-F109F414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F6FB-0CF1-5641-8FBB-1619F36EE218}" type="datetimeFigureOut">
              <a:rPr lang="en-US" smtClean="0"/>
              <a:t>5/23/23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FE3F1-42A0-4275-21CC-5A081A88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E2497-B8F3-34E9-8482-482A0A37A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9F2E-6FE7-D246-9E66-4F4F5C278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1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988D7-0A61-3815-3EE5-268322A6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C0325-4731-FE2D-A236-1DE215D6C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F585D-4D06-287D-ABE2-29D0C2D95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F6FB-0CF1-5641-8FBB-1619F36EE218}" type="datetimeFigureOut">
              <a:rPr lang="en-US" smtClean="0"/>
              <a:t>5/23/23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C3A7B-1700-5858-C0EB-3F9D5A40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ED4AF-12FB-912A-62F8-54A641C6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9F2E-6FE7-D246-9E66-4F4F5C278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4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377E-59A4-DC5D-7A8A-96D729C2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D9DD5-BF80-E5F5-2F23-C0F739658B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9FD5A-456B-26C8-3D0C-BEE9C1A3B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9F8E1-E69E-8121-E075-FD6FC32A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F6FB-0CF1-5641-8FBB-1619F36EE218}" type="datetimeFigureOut">
              <a:rPr lang="en-US" smtClean="0"/>
              <a:t>5/23/23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7DB42-6F2A-0C28-1428-12A3AE2E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C2AC3-6E80-DD18-323C-B65AFF89D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9F2E-6FE7-D246-9E66-4F4F5C278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9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D3141-67A5-23A0-95C4-F4F5D0F1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31D6A-4808-C710-0C91-01BF8A347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5FCD9-E865-E5AD-9DAC-08F789861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0F1CB1-17BF-6976-BF99-AA7F556DEC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D3F83-80BB-E8BE-5ACD-4F2A6042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DF501C-6F95-90E3-7368-009B73234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F6FB-0CF1-5641-8FBB-1619F36EE218}" type="datetimeFigureOut">
              <a:rPr lang="en-US" smtClean="0"/>
              <a:t>5/23/23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B83064-DBEA-712C-6541-9C69256F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0A0F21-2750-B494-27A9-EAF34D9A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9F2E-6FE7-D246-9E66-4F4F5C278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5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B86B-BF7D-188C-EAB2-91370092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220EE-D87D-740D-7A13-052B0034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F6FB-0CF1-5641-8FBB-1619F36EE218}" type="datetimeFigureOut">
              <a:rPr lang="en-US" smtClean="0"/>
              <a:t>5/23/23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AF5A2-C52B-2750-55DC-A64E39D33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15AE-279C-4491-3F8E-37BFA902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9F2E-6FE7-D246-9E66-4F4F5C278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8CB0C2-845C-7D29-F63C-5A4032DA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F6FB-0CF1-5641-8FBB-1619F36EE218}" type="datetimeFigureOut">
              <a:rPr lang="en-US" smtClean="0"/>
              <a:t>5/23/23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245DAF-C1D5-61EF-37A2-B6A982D5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07E5B-CD47-4057-8505-C41A0012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9F2E-6FE7-D246-9E66-4F4F5C278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8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7D385-8789-114F-6687-FA35E309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88221-B0BD-479A-B8D1-37D288678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B3859-FB7C-9F46-0AB8-49D4B92D1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DBFB6-43FB-CDB2-44A1-B80233F61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F6FB-0CF1-5641-8FBB-1619F36EE218}" type="datetimeFigureOut">
              <a:rPr lang="en-US" smtClean="0"/>
              <a:t>5/23/23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06E71-B9F3-CF06-EDB9-24A49B7CA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423DD-3ED7-C2D3-997E-5F6E4A548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9F2E-6FE7-D246-9E66-4F4F5C278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0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4DCBA-9735-8E0F-16F5-152439213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157574-2CB2-A4EB-30E8-06FC61832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B7159-2A5C-181F-B1B0-279CD2E8E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2E4A5-8F7A-D075-A7FB-ABD59594A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F6FB-0CF1-5641-8FBB-1619F36EE218}" type="datetimeFigureOut">
              <a:rPr lang="en-US" smtClean="0"/>
              <a:t>5/23/23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197F0-AD6D-C700-BACC-14A6A710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9F7CA-D94B-7166-347F-92A8A644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9F2E-6FE7-D246-9E66-4F4F5C278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9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5E9C44-D008-6366-E2E6-C801AE08B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FFA90-0D49-6ED5-A2F0-55633F03D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D9279-59F1-16CE-0BE3-7168CE477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9F6FB-0CF1-5641-8FBB-1619F36EE218}" type="datetimeFigureOut">
              <a:rPr lang="en-US" smtClean="0"/>
              <a:t>5/23/23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F4ECB-B705-3FB2-2106-6D6C7E318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14338-56AD-B87E-D2FB-2289D1BDE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A9F2E-6FE7-D246-9E66-4F4F5C278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3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03708-E654-0BE2-9D5A-84D8B3296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958" y="176861"/>
            <a:ext cx="8566484" cy="126406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ATLANTA SELECTIONS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WHERE IT ALL BEGAN </a:t>
            </a:r>
            <a:r>
              <a:rPr lang="en-US" sz="2700" b="1" dirty="0">
                <a:solidFill>
                  <a:schemeClr val="bg1"/>
                </a:solidFill>
              </a:rPr>
              <a:t>(1979-1985)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FAE50C-1CF3-DEB4-C7FB-6F27BA8C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746" y="1708695"/>
            <a:ext cx="5738217" cy="417245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6A59E88-19A4-96A3-D31B-84F44A9B8FB3}"/>
              </a:ext>
            </a:extLst>
          </p:cNvPr>
          <p:cNvSpPr txBox="1">
            <a:spLocks/>
          </p:cNvSpPr>
          <p:nvPr/>
        </p:nvSpPr>
        <p:spPr>
          <a:xfrm>
            <a:off x="6515880" y="5995719"/>
            <a:ext cx="3558562" cy="499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Seravek" panose="020B0503040000020004" pitchFamily="34" charset="0"/>
              </a:rPr>
              <a:t>SARAH VAUGHAN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bg1"/>
                </a:solidFill>
                <a:latin typeface="Seravek" panose="020B0503040000020004" pitchFamily="34" charset="0"/>
              </a:rPr>
              <a:t>Atlanta Free Jazz Festival,1 983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8748D-30B6-4D9E-9F54-B673241F87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56" y="2258649"/>
            <a:ext cx="3466037" cy="2599528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C0B3907-4538-3EAA-9A39-AFF20CE8C1E2}"/>
              </a:ext>
            </a:extLst>
          </p:cNvPr>
          <p:cNvSpPr txBox="1">
            <a:spLocks/>
          </p:cNvSpPr>
          <p:nvPr/>
        </p:nvSpPr>
        <p:spPr>
          <a:xfrm>
            <a:off x="1637636" y="4958800"/>
            <a:ext cx="2425699" cy="500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Seravek" panose="020B0503040000020004" pitchFamily="34" charset="0"/>
              </a:rPr>
              <a:t>ME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bg1"/>
                </a:solidFill>
                <a:latin typeface="Seravek" panose="020B0503040000020004" pitchFamily="34" charset="0"/>
              </a:rPr>
              <a:t>Atlanta (circa mid 80’s)</a:t>
            </a:r>
          </a:p>
        </p:txBody>
      </p:sp>
      <p:pic>
        <p:nvPicPr>
          <p:cNvPr id="4" name="249-12 Cool (barbare)">
            <a:hlinkClick r:id="" action="ppaction://media"/>
            <a:extLst>
              <a:ext uri="{FF2B5EF4-FFF2-40B4-BE49-F238E27FC236}">
                <a16:creationId xmlns:a16="http://schemas.microsoft.com/office/drawing/2014/main" id="{31D3A27C-B340-8510-B25A-12DE75E30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049" y="59957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7DBDE7-10CC-7BDF-F2E0-29E72AFBE1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199" y="1220065"/>
            <a:ext cx="5795963" cy="42152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D264D6-4835-E3F5-6A7C-6B8F415153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40" y="1220065"/>
            <a:ext cx="5795962" cy="42152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391EF9-534D-F1F6-7C54-33F8B2C9E156}"/>
              </a:ext>
            </a:extLst>
          </p:cNvPr>
          <p:cNvSpPr txBox="1"/>
          <p:nvPr/>
        </p:nvSpPr>
        <p:spPr>
          <a:xfrm>
            <a:off x="7799885" y="5472470"/>
            <a:ext cx="24330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RAY CHARLES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Atlanta, 1983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E2299E-2142-DB34-DCB2-EA2FBF90AF26}"/>
              </a:ext>
            </a:extLst>
          </p:cNvPr>
          <p:cNvSpPr txBox="1"/>
          <p:nvPr/>
        </p:nvSpPr>
        <p:spPr>
          <a:xfrm>
            <a:off x="1851526" y="5449193"/>
            <a:ext cx="24330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DEXTER GORDON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Atlanta, 1982</a:t>
            </a:r>
          </a:p>
        </p:txBody>
      </p:sp>
    </p:spTree>
    <p:extLst>
      <p:ext uri="{BB962C8B-B14F-4D97-AF65-F5344CB8AC3E}">
        <p14:creationId xmlns:p14="http://schemas.microsoft.com/office/powerpoint/2010/main" val="34450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7CD6252-1C47-152C-31F0-4E413C021507}"/>
              </a:ext>
            </a:extLst>
          </p:cNvPr>
          <p:cNvSpPr txBox="1">
            <a:spLocks/>
          </p:cNvSpPr>
          <p:nvPr/>
        </p:nvSpPr>
        <p:spPr>
          <a:xfrm>
            <a:off x="4452384" y="210290"/>
            <a:ext cx="2927349" cy="4683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Seravek" panose="020B0503040000020004" pitchFamily="34" charset="0"/>
              </a:rPr>
              <a:t>AMINA CLAUDINE MYERS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C21088-A82D-F5B6-EA54-D8C0764DE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90" y="772778"/>
            <a:ext cx="6724649" cy="4894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BCCBC2-FCE0-382C-6B38-FF6AC387D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271" y="772778"/>
            <a:ext cx="4894591" cy="489459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937855-5E07-E7DF-416C-8AE14CDC7169}"/>
              </a:ext>
            </a:extLst>
          </p:cNvPr>
          <p:cNvSpPr txBox="1">
            <a:spLocks/>
          </p:cNvSpPr>
          <p:nvPr/>
        </p:nvSpPr>
        <p:spPr>
          <a:xfrm>
            <a:off x="8052891" y="5667369"/>
            <a:ext cx="2927349" cy="2746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200" b="0" dirty="0" err="1">
                <a:latin typeface="Seravek" panose="020B0503040000020004" pitchFamily="34" charset="0"/>
              </a:rPr>
              <a:t>Octaven</a:t>
            </a:r>
            <a:r>
              <a:rPr lang="en-US" sz="1200" b="0" dirty="0">
                <a:latin typeface="Seravek" panose="020B0503040000020004" pitchFamily="34" charset="0"/>
              </a:rPr>
              <a:t> Recording Studio, Mt. Vernon, NY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B629DC-CE23-0AAF-E760-9363533555B7}"/>
              </a:ext>
            </a:extLst>
          </p:cNvPr>
          <p:cNvSpPr txBox="1"/>
          <p:nvPr/>
        </p:nvSpPr>
        <p:spPr>
          <a:xfrm>
            <a:off x="2519055" y="5667369"/>
            <a:ext cx="14990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latin typeface="Seravek" panose="020B0503040000020004" pitchFamily="34" charset="0"/>
              </a:rPr>
              <a:t>Atlanta 1982</a:t>
            </a:r>
          </a:p>
        </p:txBody>
      </p:sp>
    </p:spTree>
    <p:extLst>
      <p:ext uri="{BB962C8B-B14F-4D97-AF65-F5344CB8AC3E}">
        <p14:creationId xmlns:p14="http://schemas.microsoft.com/office/powerpoint/2010/main" val="34605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03708-E654-0BE2-9D5A-84D8B3296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728" y="224987"/>
            <a:ext cx="10202781" cy="1213665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NEW YORK CITY &amp; BEYOND SELECTIONS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sz="2700" b="1" dirty="0">
                <a:solidFill>
                  <a:srgbClr val="C00000"/>
                </a:solidFill>
              </a:rPr>
              <a:t>(1985-Present)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6A59E88-19A4-96A3-D31B-84F44A9B8FB3}"/>
              </a:ext>
            </a:extLst>
          </p:cNvPr>
          <p:cNvSpPr txBox="1">
            <a:spLocks/>
          </p:cNvSpPr>
          <p:nvPr/>
        </p:nvSpPr>
        <p:spPr>
          <a:xfrm>
            <a:off x="7829591" y="5991990"/>
            <a:ext cx="2425699" cy="622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  <a:latin typeface="Seravek" panose="020B0503040000020004" pitchFamily="34" charset="0"/>
              </a:rPr>
              <a:t>JANE IRA BLOOM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Seravek" panose="020B0503040000020004" pitchFamily="34" charset="0"/>
              </a:rPr>
              <a:t>New York City 1993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F8DF1-E999-73DA-93F1-CECCA1EB2F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525" y="1606694"/>
            <a:ext cx="3067093" cy="4217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F3751C-8724-BCDC-1F86-6F275D2CB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088" y="1606695"/>
            <a:ext cx="5796316" cy="421725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74A9ABE-E2AF-5A05-7BB8-43134D37BF2A}"/>
              </a:ext>
            </a:extLst>
          </p:cNvPr>
          <p:cNvSpPr txBox="1">
            <a:spLocks/>
          </p:cNvSpPr>
          <p:nvPr/>
        </p:nvSpPr>
        <p:spPr>
          <a:xfrm>
            <a:off x="3149560" y="5968191"/>
            <a:ext cx="2425699" cy="622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  <a:latin typeface="Seravek" panose="020B0503040000020004" pitchFamily="34" charset="0"/>
              </a:rPr>
              <a:t>T.K. BLUE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Seravek" panose="020B0503040000020004" pitchFamily="34" charset="0"/>
              </a:rPr>
              <a:t>Jersey City 2019</a:t>
            </a:r>
          </a:p>
        </p:txBody>
      </p:sp>
    </p:spTree>
    <p:extLst>
      <p:ext uri="{BB962C8B-B14F-4D97-AF65-F5344CB8AC3E}">
        <p14:creationId xmlns:p14="http://schemas.microsoft.com/office/powerpoint/2010/main" val="23311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9529356-113B-C5DB-F1E1-D6CBCA7BD2C2}"/>
              </a:ext>
            </a:extLst>
          </p:cNvPr>
          <p:cNvSpPr txBox="1">
            <a:spLocks/>
          </p:cNvSpPr>
          <p:nvPr/>
        </p:nvSpPr>
        <p:spPr>
          <a:xfrm>
            <a:off x="3299711" y="5896325"/>
            <a:ext cx="7710402" cy="8154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600" i="1" dirty="0">
                <a:latin typeface="Seravek" panose="020B0503040000020004" pitchFamily="34" charset="0"/>
              </a:rPr>
              <a:t>“FATHERS” OF JAZZ PHOTOGRAPHY</a:t>
            </a:r>
          </a:p>
          <a:p>
            <a:pPr algn="ctr">
              <a:spcBef>
                <a:spcPts val="0"/>
              </a:spcBef>
            </a:pPr>
            <a:r>
              <a:rPr lang="en-US" sz="1400" b="0" dirty="0">
                <a:latin typeface="Seravek" panose="020B0503040000020004" pitchFamily="34" charset="0"/>
              </a:rPr>
              <a:t>WILLAM GOTTLIEB, LEE TANNER, CHUCK STEWART, DAVID REDFERN &amp; WILLIAM CLAXTON </a:t>
            </a:r>
          </a:p>
          <a:p>
            <a:pPr algn="ctr">
              <a:spcBef>
                <a:spcPts val="0"/>
              </a:spcBef>
            </a:pPr>
            <a:r>
              <a:rPr lang="en-US" sz="1200" b="0" dirty="0">
                <a:latin typeface="Seravek" panose="020B0503040000020004" pitchFamily="34" charset="0"/>
              </a:rPr>
              <a:t>Hilton Hotel, New York City 1994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B9BFCF-1A09-1A7A-8720-228A73F426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695" y="669460"/>
            <a:ext cx="7382436" cy="53690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E94068C-94DE-0155-A6FC-2C6065452517}"/>
              </a:ext>
            </a:extLst>
          </p:cNvPr>
          <p:cNvSpPr txBox="1"/>
          <p:nvPr/>
        </p:nvSpPr>
        <p:spPr>
          <a:xfrm>
            <a:off x="4103998" y="146240"/>
            <a:ext cx="6101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WHAT’S WRONG WITH THIS PICTURE?!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D511973-42BE-2EA2-A936-C4523DCEBC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074" y="669460"/>
            <a:ext cx="1223057" cy="917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740E35-0DCC-6417-606A-7B479AC4C9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79" y="674849"/>
            <a:ext cx="2233612" cy="347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19143A-690A-2EBB-4D90-A242896A27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28" y="4295346"/>
            <a:ext cx="2574403" cy="174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92C995-54E6-4429-686E-FA9945EF294F}"/>
              </a:ext>
            </a:extLst>
          </p:cNvPr>
          <p:cNvSpPr txBox="1"/>
          <p:nvPr/>
        </p:nvSpPr>
        <p:spPr>
          <a:xfrm>
            <a:off x="433527" y="6057820"/>
            <a:ext cx="25744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MILT HINTON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Lincoln Center, New York City 1992</a:t>
            </a:r>
          </a:p>
        </p:txBody>
      </p:sp>
    </p:spTree>
    <p:extLst>
      <p:ext uri="{BB962C8B-B14F-4D97-AF65-F5344CB8AC3E}">
        <p14:creationId xmlns:p14="http://schemas.microsoft.com/office/powerpoint/2010/main" val="20185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EE7E05-0DC9-8361-3D5C-EFB69979547B}"/>
              </a:ext>
            </a:extLst>
          </p:cNvPr>
          <p:cNvSpPr txBox="1"/>
          <p:nvPr/>
        </p:nvSpPr>
        <p:spPr>
          <a:xfrm>
            <a:off x="1014783" y="5737159"/>
            <a:ext cx="3489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ROY HARGROVE</a:t>
            </a:r>
          </a:p>
          <a:p>
            <a:pPr algn="ctr"/>
            <a:r>
              <a:rPr lang="en-US" sz="1400" dirty="0">
                <a:latin typeface="Seravek" panose="020B0503040000020004" pitchFamily="34" charset="0"/>
              </a:rPr>
              <a:t>South Street Seaport, New York City 1991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23C44B-E576-919D-FCF2-13FFD2421AC4}"/>
              </a:ext>
            </a:extLst>
          </p:cNvPr>
          <p:cNvSpPr txBox="1"/>
          <p:nvPr/>
        </p:nvSpPr>
        <p:spPr>
          <a:xfrm>
            <a:off x="7390836" y="5737159"/>
            <a:ext cx="31854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PHAROAH SANDERS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Atlanta Free Jazz Fest, Atlanta 1984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7AD48-C2A1-0E94-2FF9-A86726338D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88" y="1614491"/>
            <a:ext cx="5657850" cy="4114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6AB918-BEE7-F751-ACEB-17E3FDB1D4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162" y="1585915"/>
            <a:ext cx="5657850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2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23C44B-E576-919D-FCF2-13FFD2421AC4}"/>
              </a:ext>
            </a:extLst>
          </p:cNvPr>
          <p:cNvSpPr txBox="1"/>
          <p:nvPr/>
        </p:nvSpPr>
        <p:spPr>
          <a:xfrm>
            <a:off x="1491264" y="479712"/>
            <a:ext cx="423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Seravek" panose="020B0503040000020004" pitchFamily="34" charset="0"/>
              </a:rPr>
              <a:t>MIlES</a:t>
            </a:r>
            <a:r>
              <a:rPr lang="en-US" sz="2400" b="1" dirty="0">
                <a:latin typeface="Seravek" panose="020B05030400000200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3E149-6EA3-7169-9728-6595159B75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471" y="417271"/>
            <a:ext cx="4380696" cy="6023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0CBF3-3B5A-1D07-C4E0-3155B386F5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93" y="916685"/>
            <a:ext cx="6533541" cy="4751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B69526-7F5A-AF80-5285-7E74DA1112EC}"/>
              </a:ext>
            </a:extLst>
          </p:cNvPr>
          <p:cNvSpPr txBox="1"/>
          <p:nvPr/>
        </p:nvSpPr>
        <p:spPr>
          <a:xfrm>
            <a:off x="560833" y="5714223"/>
            <a:ext cx="60982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ravek" panose="020B0503040000020004" pitchFamily="34" charset="0"/>
              </a:rPr>
              <a:t>Kool Jazz Fest, Saratoga Springs, NY 1985</a:t>
            </a:r>
          </a:p>
        </p:txBody>
      </p:sp>
    </p:spTree>
    <p:extLst>
      <p:ext uri="{BB962C8B-B14F-4D97-AF65-F5344CB8AC3E}">
        <p14:creationId xmlns:p14="http://schemas.microsoft.com/office/powerpoint/2010/main" val="29601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23C44B-E576-919D-FCF2-13FFD2421AC4}"/>
              </a:ext>
            </a:extLst>
          </p:cNvPr>
          <p:cNvSpPr txBox="1"/>
          <p:nvPr/>
        </p:nvSpPr>
        <p:spPr>
          <a:xfrm>
            <a:off x="3441327" y="696028"/>
            <a:ext cx="5116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ravek" panose="020B0503040000020004" pitchFamily="34" charset="0"/>
              </a:rPr>
              <a:t>CICELY TYSON</a:t>
            </a:r>
          </a:p>
          <a:p>
            <a:pPr algn="ctr"/>
            <a:r>
              <a:rPr lang="en-US" sz="1400" dirty="0">
                <a:latin typeface="Seravek" panose="020B0503040000020004" pitchFamily="34" charset="0"/>
              </a:rPr>
              <a:t>Miles Davis Way Dedication, W, 77</a:t>
            </a:r>
            <a:r>
              <a:rPr lang="en-US" sz="1400" baseline="30000" dirty="0">
                <a:latin typeface="Seravek" panose="020B0503040000020004" pitchFamily="34" charset="0"/>
              </a:rPr>
              <a:t>th</a:t>
            </a:r>
            <a:r>
              <a:rPr lang="en-US" sz="1400" dirty="0">
                <a:latin typeface="Seravek" panose="020B0503040000020004" pitchFamily="34" charset="0"/>
              </a:rPr>
              <a:t> Street New York City 2014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166708-86FA-6BA9-E413-04082BCC1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4" y="1334591"/>
            <a:ext cx="5747084" cy="4183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5B1D81-570E-D174-6497-F9CC1680D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252" y="1339530"/>
            <a:ext cx="5747084" cy="417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8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23C44B-E576-919D-FCF2-13FFD2421AC4}"/>
              </a:ext>
            </a:extLst>
          </p:cNvPr>
          <p:cNvSpPr txBox="1"/>
          <p:nvPr/>
        </p:nvSpPr>
        <p:spPr>
          <a:xfrm>
            <a:off x="6942048" y="6040027"/>
            <a:ext cx="24330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OMAR KABIR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My Place, New York City 1991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5872A-4544-BADC-BC4D-D05E41C797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498" y="786900"/>
            <a:ext cx="7200115" cy="5236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579B69-9E89-AD90-62D8-824267AC87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6" y="296247"/>
            <a:ext cx="3585505" cy="57641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060A06-3933-7635-5A20-F465724A1D65}"/>
              </a:ext>
            </a:extLst>
          </p:cNvPr>
          <p:cNvSpPr txBox="1"/>
          <p:nvPr/>
        </p:nvSpPr>
        <p:spPr>
          <a:xfrm>
            <a:off x="1079867" y="6059510"/>
            <a:ext cx="28735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CARLA BLEY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St. John’s The Divine, New York City 1987</a:t>
            </a:r>
          </a:p>
        </p:txBody>
      </p:sp>
    </p:spTree>
    <p:extLst>
      <p:ext uri="{BB962C8B-B14F-4D97-AF65-F5344CB8AC3E}">
        <p14:creationId xmlns:p14="http://schemas.microsoft.com/office/powerpoint/2010/main" val="12680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EE7E05-0DC9-8361-3D5C-EFB69979547B}"/>
              </a:ext>
            </a:extLst>
          </p:cNvPr>
          <p:cNvSpPr txBox="1"/>
          <p:nvPr/>
        </p:nvSpPr>
        <p:spPr>
          <a:xfrm>
            <a:off x="1523109" y="6108634"/>
            <a:ext cx="42373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GERI ALLEN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Backstage, Carnegie Hall, New York City 1990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23C44B-E576-919D-FCF2-13FFD2421AC4}"/>
              </a:ext>
            </a:extLst>
          </p:cNvPr>
          <p:cNvSpPr txBox="1"/>
          <p:nvPr/>
        </p:nvSpPr>
        <p:spPr>
          <a:xfrm>
            <a:off x="7037622" y="6140717"/>
            <a:ext cx="31562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WALLACE RONEY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Kool Jazz Fest, Saratoga Springs, NY 1985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3B86B9-6636-31B3-201F-DF87AB9813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692" y="282240"/>
            <a:ext cx="4237377" cy="5826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889823-82EB-5304-011D-A2E04B41B1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534" y="272482"/>
            <a:ext cx="4281305" cy="58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EE7E05-0DC9-8361-3D5C-EFB69979547B}"/>
              </a:ext>
            </a:extLst>
          </p:cNvPr>
          <p:cNvSpPr txBox="1"/>
          <p:nvPr/>
        </p:nvSpPr>
        <p:spPr>
          <a:xfrm>
            <a:off x="1715527" y="5516698"/>
            <a:ext cx="42373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ROY HARGROVE &amp; SONNY ROLLINS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Backstage, Carnegie Hall, New York City 1991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69F45B-483A-5779-7199-A1AAC0A3AA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115" y="410233"/>
            <a:ext cx="4022580" cy="5531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CEC0C0-75AD-9597-4EDF-6D659EE62D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52" y="584086"/>
            <a:ext cx="6760329" cy="49166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23C44B-E576-919D-FCF2-13FFD2421AC4}"/>
              </a:ext>
            </a:extLst>
          </p:cNvPr>
          <p:cNvSpPr txBox="1"/>
          <p:nvPr/>
        </p:nvSpPr>
        <p:spPr>
          <a:xfrm>
            <a:off x="7399716" y="5955569"/>
            <a:ext cx="4237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ARCHIE SHEPP &amp; ERNIE GREGORY</a:t>
            </a:r>
          </a:p>
          <a:p>
            <a:pPr algn="ctr"/>
            <a:r>
              <a:rPr lang="en-US" sz="1400" dirty="0">
                <a:latin typeface="Seravek" panose="020B0503040000020004" pitchFamily="34" charset="0"/>
              </a:rPr>
              <a:t>Backstage, Atlanta 1984</a:t>
            </a:r>
          </a:p>
        </p:txBody>
      </p:sp>
    </p:spTree>
    <p:extLst>
      <p:ext uri="{BB962C8B-B14F-4D97-AF65-F5344CB8AC3E}">
        <p14:creationId xmlns:p14="http://schemas.microsoft.com/office/powerpoint/2010/main" val="29583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D4050-C7C7-A285-EED3-3A6519A4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2885" y="937771"/>
            <a:ext cx="3594891" cy="622968"/>
          </a:xfrm>
        </p:spPr>
        <p:txBody>
          <a:bodyPr>
            <a:normAutofit fontScale="92500"/>
          </a:bodyPr>
          <a:lstStyle/>
          <a:p>
            <a:pPr algn="ctr">
              <a:spcBef>
                <a:spcPts val="0"/>
              </a:spcBef>
            </a:pPr>
            <a:r>
              <a:rPr lang="en-US" sz="2600" dirty="0">
                <a:latin typeface="Seravek" panose="020B0503040000020004" pitchFamily="34" charset="0"/>
              </a:rPr>
              <a:t>MILES!</a:t>
            </a:r>
          </a:p>
          <a:p>
            <a:pPr algn="ctr">
              <a:spcBef>
                <a:spcPts val="0"/>
              </a:spcBef>
            </a:pPr>
            <a:r>
              <a:rPr lang="en-US" sz="1300" b="0" dirty="0">
                <a:latin typeface="Seravek" panose="020B0503040000020004" pitchFamily="34" charset="0"/>
              </a:rPr>
              <a:t>Atlanta Free Jazz Festival, Atlanta Auditorium 1983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454792E-9FCF-B849-5177-AB9A59B4E0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193" y="643616"/>
            <a:ext cx="4241307" cy="5831798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6404016-9677-B9D4-A0A9-A0A75BC5809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00" y="1678493"/>
            <a:ext cx="6379667" cy="4639758"/>
          </a:xfrm>
        </p:spPr>
      </p:pic>
    </p:spTree>
    <p:extLst>
      <p:ext uri="{BB962C8B-B14F-4D97-AF65-F5344CB8AC3E}">
        <p14:creationId xmlns:p14="http://schemas.microsoft.com/office/powerpoint/2010/main" val="236487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1701826" y="280447"/>
            <a:ext cx="4105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ravek" panose="020B0503040000020004" pitchFamily="34" charset="0"/>
              </a:rPr>
              <a:t>ILLINOIS JACQUET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Village Vanguard, New York City 1998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E5AE49-9804-B02B-F587-B28618708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6" y="904773"/>
            <a:ext cx="7065205" cy="5165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723655-E73B-4917-194A-505465B274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232" y="746002"/>
            <a:ext cx="3714751" cy="2702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842461-1A98-03B2-240B-8A431C5C9F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837" y="3529374"/>
            <a:ext cx="3714750" cy="26995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083115-FC3B-6D9F-EF93-B80A68F70E1A}"/>
              </a:ext>
            </a:extLst>
          </p:cNvPr>
          <p:cNvSpPr txBox="1"/>
          <p:nvPr/>
        </p:nvSpPr>
        <p:spPr>
          <a:xfrm>
            <a:off x="8447712" y="469003"/>
            <a:ext cx="2561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eravek" panose="020B0503040000020004" pitchFamily="34" charset="0"/>
              </a:rPr>
              <a:t>Backstage with LORRAINE GORDON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EC91C7-6BA4-E52A-F86A-144F1F58D919}"/>
              </a:ext>
            </a:extLst>
          </p:cNvPr>
          <p:cNvSpPr txBox="1"/>
          <p:nvPr/>
        </p:nvSpPr>
        <p:spPr>
          <a:xfrm>
            <a:off x="7843837" y="62191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eravek" panose="020B0503040000020004" pitchFamily="34" charset="0"/>
              </a:rPr>
              <a:t> In the Club with Personal Hairdresser ROGER SIMON</a:t>
            </a:r>
          </a:p>
        </p:txBody>
      </p:sp>
    </p:spTree>
    <p:extLst>
      <p:ext uri="{BB962C8B-B14F-4D97-AF65-F5344CB8AC3E}">
        <p14:creationId xmlns:p14="http://schemas.microsoft.com/office/powerpoint/2010/main" val="28639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36C6C6-7B29-4144-05F8-410CA9505C8C}"/>
              </a:ext>
            </a:extLst>
          </p:cNvPr>
          <p:cNvSpPr txBox="1"/>
          <p:nvPr/>
        </p:nvSpPr>
        <p:spPr>
          <a:xfrm>
            <a:off x="4538885" y="334821"/>
            <a:ext cx="288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ravek" panose="020B0503040000020004" pitchFamily="34" charset="0"/>
              </a:rPr>
              <a:t>JOHN BLAKE</a:t>
            </a:r>
          </a:p>
          <a:p>
            <a:pPr algn="ctr"/>
            <a:r>
              <a:rPr lang="en-US" sz="1400" dirty="0">
                <a:latin typeface="Seravek" panose="020B0503040000020004" pitchFamily="34" charset="0"/>
              </a:rPr>
              <a:t>Central Park, New York City 1986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4180E-6066-DB51-2B8F-87C956E3C3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555" y="919596"/>
            <a:ext cx="5722143" cy="4161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387F19-0D25-AA72-14B5-7AB71479C8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02" y="919596"/>
            <a:ext cx="5722143" cy="4161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4F7AC-E6C2-D3D0-BB49-CE7ED46723EA}"/>
              </a:ext>
            </a:extLst>
          </p:cNvPr>
          <p:cNvSpPr txBox="1"/>
          <p:nvPr/>
        </p:nvSpPr>
        <p:spPr>
          <a:xfrm>
            <a:off x="3529262" y="5248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latin typeface="Seravek" panose="020B0503040000020004" pitchFamily="34" charset="0"/>
              </a:rPr>
              <a:t>“It Don’t Mean a Thing, If It </a:t>
            </a:r>
            <a:r>
              <a:rPr lang="en-US" sz="1800" b="1" i="1" dirty="0" err="1">
                <a:latin typeface="Seravek" panose="020B0503040000020004" pitchFamily="34" charset="0"/>
              </a:rPr>
              <a:t>Ain’t</a:t>
            </a:r>
            <a:r>
              <a:rPr lang="en-US" sz="1800" b="1" i="1" dirty="0">
                <a:latin typeface="Seravek" panose="020B0503040000020004" pitchFamily="34" charset="0"/>
              </a:rPr>
              <a:t> On That Swing”!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96434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36C6C6-7B29-4144-05F8-410CA9505C8C}"/>
              </a:ext>
            </a:extLst>
          </p:cNvPr>
          <p:cNvSpPr txBox="1"/>
          <p:nvPr/>
        </p:nvSpPr>
        <p:spPr>
          <a:xfrm>
            <a:off x="9387576" y="3006888"/>
            <a:ext cx="25374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With MICHEL CAMILLO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Michel’s Place, New York City 1989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9BC16-CF25-E952-20FC-D2D4140E49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572" y="361416"/>
            <a:ext cx="4217928" cy="3067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374BB-83A2-BCB2-0D97-C75193346F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137" y="1322085"/>
            <a:ext cx="3282806" cy="45138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C4C53F-0E91-8983-45F9-1A86C1180FB9}"/>
              </a:ext>
            </a:extLst>
          </p:cNvPr>
          <p:cNvSpPr txBox="1"/>
          <p:nvPr/>
        </p:nvSpPr>
        <p:spPr>
          <a:xfrm>
            <a:off x="1520630" y="5911246"/>
            <a:ext cx="24981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With GRADY TATE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My Place, New York City 1991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E439B4-6166-F677-5953-862D9F861A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497" y="3622442"/>
            <a:ext cx="4236079" cy="27351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19B556-F4B0-C865-206A-8548C65B41FC}"/>
              </a:ext>
            </a:extLst>
          </p:cNvPr>
          <p:cNvSpPr txBox="1"/>
          <p:nvPr/>
        </p:nvSpPr>
        <p:spPr>
          <a:xfrm>
            <a:off x="9608002" y="3579014"/>
            <a:ext cx="20966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With BURNING BRASS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My Place, Jersey City 1990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64002-0EC8-6845-1CE4-5FE0F05DFC02}"/>
              </a:ext>
            </a:extLst>
          </p:cNvPr>
          <p:cNvSpPr txBox="1"/>
          <p:nvPr/>
        </p:nvSpPr>
        <p:spPr>
          <a:xfrm>
            <a:off x="580508" y="808194"/>
            <a:ext cx="47860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Seravek" panose="020B0503040000020004" pitchFamily="34" charset="0"/>
              </a:rPr>
              <a:t>AND THEN SAMMY </a:t>
            </a:r>
            <a:r>
              <a:rPr lang="en-US" sz="2000" b="1" dirty="0">
                <a:latin typeface="Seravek" panose="020B0503040000020004" pitchFamily="34" charset="0"/>
              </a:rPr>
              <a:t>WALKED</a:t>
            </a:r>
            <a:r>
              <a:rPr lang="en-US" sz="1800" b="1" dirty="0">
                <a:latin typeface="Seravek" panose="020B0503040000020004" pitchFamily="34" charset="0"/>
              </a:rPr>
              <a:t> IN!</a:t>
            </a:r>
          </a:p>
        </p:txBody>
      </p:sp>
    </p:spTree>
    <p:extLst>
      <p:ext uri="{BB962C8B-B14F-4D97-AF65-F5344CB8AC3E}">
        <p14:creationId xmlns:p14="http://schemas.microsoft.com/office/powerpoint/2010/main" val="72998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36C6C6-7B29-4144-05F8-410CA9505C8C}"/>
              </a:ext>
            </a:extLst>
          </p:cNvPr>
          <p:cNvSpPr txBox="1"/>
          <p:nvPr/>
        </p:nvSpPr>
        <p:spPr>
          <a:xfrm>
            <a:off x="5502922" y="5572742"/>
            <a:ext cx="51261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TERRI LYNE CARRINGTON &amp; ANDREW CYRILLE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Backstage, Knitting Factory, New York City 1990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997E8A-1D6A-FC87-9AE6-7BCF99307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242" y="731260"/>
            <a:ext cx="6610349" cy="4807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C85EB7-1CBF-C580-C3B3-A58EAF4706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96" y="344495"/>
            <a:ext cx="3871913" cy="5323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754B97-D13A-2C75-048D-2DEBF61DCC7C}"/>
              </a:ext>
            </a:extLst>
          </p:cNvPr>
          <p:cNvSpPr txBox="1"/>
          <p:nvPr/>
        </p:nvSpPr>
        <p:spPr>
          <a:xfrm>
            <a:off x="730259" y="5676732"/>
            <a:ext cx="34196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DAVE BRUBECK &amp; MICHAEL BOURNE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WBGO Gala, Ritz Hotel, New York City 2004</a:t>
            </a:r>
          </a:p>
        </p:txBody>
      </p:sp>
    </p:spTree>
    <p:extLst>
      <p:ext uri="{BB962C8B-B14F-4D97-AF65-F5344CB8AC3E}">
        <p14:creationId xmlns:p14="http://schemas.microsoft.com/office/powerpoint/2010/main" val="42427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36C6C6-7B29-4144-05F8-410CA9505C8C}"/>
              </a:ext>
            </a:extLst>
          </p:cNvPr>
          <p:cNvSpPr txBox="1"/>
          <p:nvPr/>
        </p:nvSpPr>
        <p:spPr>
          <a:xfrm>
            <a:off x="6392132" y="6016724"/>
            <a:ext cx="39528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CELIA CRUZ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Backstage, Madison Square, Garden, New York City 1994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754B97-D13A-2C75-048D-2DEBF61DCC7C}"/>
              </a:ext>
            </a:extLst>
          </p:cNvPr>
          <p:cNvSpPr txBox="1"/>
          <p:nvPr/>
        </p:nvSpPr>
        <p:spPr>
          <a:xfrm>
            <a:off x="2063326" y="6016724"/>
            <a:ext cx="2938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FELA KUTI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Backstage, Felt Forum, New York City 1986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498A6-4C0D-38DD-8A46-1DB8590363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919" y="369839"/>
            <a:ext cx="4082604" cy="5613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C05BB8-33A7-10CC-B89A-4A3705890A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025" y="369838"/>
            <a:ext cx="3952839" cy="561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2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36C6C6-7B29-4144-05F8-410CA9505C8C}"/>
              </a:ext>
            </a:extLst>
          </p:cNvPr>
          <p:cNvSpPr txBox="1"/>
          <p:nvPr/>
        </p:nvSpPr>
        <p:spPr>
          <a:xfrm>
            <a:off x="8071115" y="6109296"/>
            <a:ext cx="2568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ALICE COLTRANE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Joe’s Pub, New York City 2002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754B97-D13A-2C75-048D-2DEBF61DCC7C}"/>
              </a:ext>
            </a:extLst>
          </p:cNvPr>
          <p:cNvSpPr txBox="1"/>
          <p:nvPr/>
        </p:nvSpPr>
        <p:spPr>
          <a:xfrm>
            <a:off x="2336404" y="5232598"/>
            <a:ext cx="2568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BOB MARLEY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Backstage, Fox Theater, Atlanta 1979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F31F6-E33B-354C-BCCC-B7672E0445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19687" y="197147"/>
            <a:ext cx="4271533" cy="5883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FAF7B-798D-4D93-6880-97FF37C4B0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55" y="716062"/>
            <a:ext cx="6210238" cy="451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4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36C6C6-7B29-4144-05F8-410CA9505C8C}"/>
              </a:ext>
            </a:extLst>
          </p:cNvPr>
          <p:cNvSpPr txBox="1"/>
          <p:nvPr/>
        </p:nvSpPr>
        <p:spPr>
          <a:xfrm>
            <a:off x="6719809" y="6268207"/>
            <a:ext cx="32892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RAVI COLTRANE</a:t>
            </a:r>
          </a:p>
          <a:p>
            <a:pPr algn="ctr"/>
            <a:r>
              <a:rPr lang="en-US" sz="1200" dirty="0" err="1">
                <a:latin typeface="Seravek" panose="020B0503040000020004" pitchFamily="34" charset="0"/>
              </a:rPr>
              <a:t>Summerstage</a:t>
            </a:r>
            <a:r>
              <a:rPr lang="en-US" sz="1200" dirty="0">
                <a:latin typeface="Seravek" panose="020B0503040000020004" pitchFamily="34" charset="0"/>
              </a:rPr>
              <a:t>, Central Park, New York City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754B97-D13A-2C75-048D-2DEBF61DCC7C}"/>
              </a:ext>
            </a:extLst>
          </p:cNvPr>
          <p:cNvSpPr txBox="1"/>
          <p:nvPr/>
        </p:nvSpPr>
        <p:spPr>
          <a:xfrm>
            <a:off x="1958688" y="6166447"/>
            <a:ext cx="2568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CHARLIE WATTS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Birdland, New York City 1991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45C167-F3E4-2C74-F7D0-D86FB8C54E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666" y="158911"/>
            <a:ext cx="4443124" cy="6109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7E330D-2E1C-1C34-9AEF-319B6662FF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001" y="158911"/>
            <a:ext cx="4372434" cy="601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23C44B-E576-919D-FCF2-13FFD2421AC4}"/>
              </a:ext>
            </a:extLst>
          </p:cNvPr>
          <p:cNvSpPr txBox="1"/>
          <p:nvPr/>
        </p:nvSpPr>
        <p:spPr>
          <a:xfrm>
            <a:off x="1080029" y="6077382"/>
            <a:ext cx="32225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GERI ALLEN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Backstage, Carnegie Hall, New York City 1990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77261-ADDE-1D6E-A1E8-F52C60679F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882" y="290945"/>
            <a:ext cx="4208318" cy="5786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6B0BE5-DCED-15B9-5138-A504ACFF99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42418" y="1079465"/>
            <a:ext cx="6175778" cy="4491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36C6C6-7B29-4144-05F8-410CA9505C8C}"/>
              </a:ext>
            </a:extLst>
          </p:cNvPr>
          <p:cNvSpPr txBox="1"/>
          <p:nvPr/>
        </p:nvSpPr>
        <p:spPr>
          <a:xfrm>
            <a:off x="6819019" y="5570939"/>
            <a:ext cx="322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HAROLD MABERN</a:t>
            </a:r>
          </a:p>
          <a:p>
            <a:pPr algn="ctr"/>
            <a:r>
              <a:rPr lang="en-US" sz="1400" dirty="0">
                <a:latin typeface="Seravek" panose="020B0503040000020004" pitchFamily="34" charset="0"/>
              </a:rPr>
              <a:t>CNN Headquarters, New York City 2015</a:t>
            </a:r>
          </a:p>
        </p:txBody>
      </p:sp>
    </p:spTree>
    <p:extLst>
      <p:ext uri="{BB962C8B-B14F-4D97-AF65-F5344CB8AC3E}">
        <p14:creationId xmlns:p14="http://schemas.microsoft.com/office/powerpoint/2010/main" val="29253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23C44B-E576-919D-FCF2-13FFD2421AC4}"/>
              </a:ext>
            </a:extLst>
          </p:cNvPr>
          <p:cNvSpPr txBox="1"/>
          <p:nvPr/>
        </p:nvSpPr>
        <p:spPr>
          <a:xfrm>
            <a:off x="364752" y="5883019"/>
            <a:ext cx="24330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ANTOINE RONEY</a:t>
            </a:r>
          </a:p>
          <a:p>
            <a:pPr algn="ctr"/>
            <a:r>
              <a:rPr lang="en-US" sz="1200" dirty="0" err="1">
                <a:latin typeface="Seravek" panose="020B0503040000020004" pitchFamily="34" charset="0"/>
              </a:rPr>
              <a:t>MilesDavis.com</a:t>
            </a:r>
            <a:r>
              <a:rPr lang="en-US" sz="1200" dirty="0">
                <a:latin typeface="Seravek" panose="020B0503040000020004" pitchFamily="34" charset="0"/>
              </a:rPr>
              <a:t> Concert,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 Birdland, New York City 1998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D2848-23A7-BDBE-4BA2-3EAD623B1F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512" y="297873"/>
            <a:ext cx="8610600" cy="62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6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23C44B-E576-919D-FCF2-13FFD2421AC4}"/>
              </a:ext>
            </a:extLst>
          </p:cNvPr>
          <p:cNvSpPr txBox="1"/>
          <p:nvPr/>
        </p:nvSpPr>
        <p:spPr>
          <a:xfrm>
            <a:off x="1904185" y="5293478"/>
            <a:ext cx="24330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BILL COSBY &amp; TITO PUENTE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Village Gate, New York City 1990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D1D03E-292F-6503-39E7-37D350801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804" y="1354237"/>
            <a:ext cx="5415365" cy="3939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F26DCB-BE57-2571-A182-7C21DCCB8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32" y="1342662"/>
            <a:ext cx="6010068" cy="3939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6D9297-8387-FAE9-646B-963F1A60343E}"/>
              </a:ext>
            </a:extLst>
          </p:cNvPr>
          <p:cNvSpPr txBox="1"/>
          <p:nvPr/>
        </p:nvSpPr>
        <p:spPr>
          <a:xfrm>
            <a:off x="7854802" y="5297326"/>
            <a:ext cx="24330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MICHEL PETRUCCIANI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Birdland, New York City 1997</a:t>
            </a:r>
          </a:p>
        </p:txBody>
      </p:sp>
    </p:spTree>
    <p:extLst>
      <p:ext uri="{BB962C8B-B14F-4D97-AF65-F5344CB8AC3E}">
        <p14:creationId xmlns:p14="http://schemas.microsoft.com/office/powerpoint/2010/main" val="106468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EE7E05-0DC9-8361-3D5C-EFB69979547B}"/>
              </a:ext>
            </a:extLst>
          </p:cNvPr>
          <p:cNvSpPr txBox="1"/>
          <p:nvPr/>
        </p:nvSpPr>
        <p:spPr>
          <a:xfrm>
            <a:off x="517923" y="2444115"/>
            <a:ext cx="137398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ravek" panose="020B0503040000020004" pitchFamily="34" charset="0"/>
              </a:rPr>
              <a:t>“THE SUN AT THE MOON”</a:t>
            </a:r>
          </a:p>
          <a:p>
            <a:pPr algn="ctr"/>
            <a:endParaRPr lang="en-US" b="1" dirty="0">
              <a:latin typeface="Seravek" panose="020B0503040000020004" pitchFamily="34" charset="0"/>
            </a:endParaRPr>
          </a:p>
          <a:p>
            <a:pPr algn="ctr"/>
            <a:r>
              <a:rPr lang="en-US" sz="1400" b="1" dirty="0">
                <a:latin typeface="Seravek" panose="020B0503040000020004" pitchFamily="34" charset="0"/>
              </a:rPr>
              <a:t>SUN RA</a:t>
            </a:r>
          </a:p>
          <a:p>
            <a:pPr algn="ctr"/>
            <a:r>
              <a:rPr lang="en-US" sz="1200" dirty="0" err="1">
                <a:latin typeface="Seravek" panose="020B0503040000020004" pitchFamily="34" charset="0"/>
              </a:rPr>
              <a:t>Moonshadow</a:t>
            </a:r>
            <a:r>
              <a:rPr lang="en-US" sz="1200" dirty="0">
                <a:latin typeface="Seravek" panose="020B0503040000020004" pitchFamily="34" charset="0"/>
              </a:rPr>
              <a:t> Saloon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Atlanta 1993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ADC2C-468A-A39B-30DC-ADF24C40F1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894" y="232930"/>
            <a:ext cx="8789193" cy="63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8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23C44B-E576-919D-FCF2-13FFD2421AC4}"/>
              </a:ext>
            </a:extLst>
          </p:cNvPr>
          <p:cNvSpPr txBox="1"/>
          <p:nvPr/>
        </p:nvSpPr>
        <p:spPr>
          <a:xfrm>
            <a:off x="198088" y="6206297"/>
            <a:ext cx="4151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eravek" panose="020B0503040000020004" pitchFamily="34" charset="0"/>
              </a:rPr>
              <a:t>Vision Fest, Judson Memorial Church, New York City 2015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90B02-F54F-E318-8A14-732D0D684EEF}"/>
              </a:ext>
            </a:extLst>
          </p:cNvPr>
          <p:cNvSpPr txBox="1"/>
          <p:nvPr/>
        </p:nvSpPr>
        <p:spPr>
          <a:xfrm>
            <a:off x="5611474" y="6200053"/>
            <a:ext cx="4633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eravek" panose="020B0503040000020004" pitchFamily="34" charset="0"/>
              </a:rPr>
              <a:t>With Peter </a:t>
            </a:r>
            <a:r>
              <a:rPr lang="en-US" sz="1200" dirty="0" err="1">
                <a:latin typeface="Seravek" panose="020B0503040000020004" pitchFamily="34" charset="0"/>
              </a:rPr>
              <a:t>Brotzman</a:t>
            </a:r>
            <a:r>
              <a:rPr lang="en-US" sz="1200" dirty="0">
                <a:latin typeface="Seravek" panose="020B0503040000020004" pitchFamily="34" charset="0"/>
              </a:rPr>
              <a:t>, Vision Fest, The Center, New York City 2003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6C523B-966D-B3EA-3F5F-2C8EF71411B1}"/>
              </a:ext>
            </a:extLst>
          </p:cNvPr>
          <p:cNvSpPr txBox="1"/>
          <p:nvPr/>
        </p:nvSpPr>
        <p:spPr>
          <a:xfrm>
            <a:off x="5611474" y="674567"/>
            <a:ext cx="4151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ravek" panose="020B0503040000020004" pitchFamily="34" charset="0"/>
              </a:rPr>
              <a:t>MILFORD GRAVES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F6B42A-F0F3-057D-6549-3CB9A38149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870" y="1187369"/>
            <a:ext cx="6869589" cy="4996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1BE366-EC12-57C7-69AE-03A1812C1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30" y="553839"/>
            <a:ext cx="4098889" cy="56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23C44B-E576-919D-FCF2-13FFD2421AC4}"/>
              </a:ext>
            </a:extLst>
          </p:cNvPr>
          <p:cNvSpPr txBox="1"/>
          <p:nvPr/>
        </p:nvSpPr>
        <p:spPr>
          <a:xfrm>
            <a:off x="1009131" y="5595316"/>
            <a:ext cx="41515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WILLIAM PARKER &amp; CHARLES GAYLE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Judson Memorial Church, New York City 2015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6F81A0-BA4C-2F0A-9012-0A1B81D4F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39" y="1310810"/>
            <a:ext cx="5829709" cy="4236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48D534-C75F-A4D7-FA1A-FFD5BA84CA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052" y="1310810"/>
            <a:ext cx="5825023" cy="4236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90B02-F54F-E318-8A14-732D0D684EEF}"/>
              </a:ext>
            </a:extLst>
          </p:cNvPr>
          <p:cNvSpPr txBox="1"/>
          <p:nvPr/>
        </p:nvSpPr>
        <p:spPr>
          <a:xfrm>
            <a:off x="7325590" y="5595315"/>
            <a:ext cx="34759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JOHN ZORN &amp; FAN</a:t>
            </a:r>
          </a:p>
          <a:p>
            <a:pPr algn="ctr"/>
            <a:r>
              <a:rPr lang="en-US" sz="1200" dirty="0" err="1">
                <a:latin typeface="Seravek" panose="020B0503040000020004" pitchFamily="34" charset="0"/>
              </a:rPr>
              <a:t>Orensanz</a:t>
            </a:r>
            <a:r>
              <a:rPr lang="en-US" sz="1200" dirty="0">
                <a:latin typeface="Seravek" panose="020B0503040000020004" pitchFamily="34" charset="0"/>
              </a:rPr>
              <a:t> Theater, New York City 2012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6C523B-966D-B3EA-3F5F-2C8EF71411B1}"/>
              </a:ext>
            </a:extLst>
          </p:cNvPr>
          <p:cNvSpPr txBox="1"/>
          <p:nvPr/>
        </p:nvSpPr>
        <p:spPr>
          <a:xfrm>
            <a:off x="3783707" y="814341"/>
            <a:ext cx="4151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ravek" panose="020B0503040000020004" pitchFamily="34" charset="0"/>
              </a:rPr>
              <a:t>VISION FESTIVAL SCENES</a:t>
            </a:r>
          </a:p>
        </p:txBody>
      </p:sp>
    </p:spTree>
    <p:extLst>
      <p:ext uri="{BB962C8B-B14F-4D97-AF65-F5344CB8AC3E}">
        <p14:creationId xmlns:p14="http://schemas.microsoft.com/office/powerpoint/2010/main" val="7677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6754B97-D13A-2C75-048D-2DEBF61DCC7C}"/>
              </a:ext>
            </a:extLst>
          </p:cNvPr>
          <p:cNvSpPr txBox="1"/>
          <p:nvPr/>
        </p:nvSpPr>
        <p:spPr>
          <a:xfrm>
            <a:off x="392537" y="5650287"/>
            <a:ext cx="65902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BILL CLINTON &amp; DIZZY GILLESPIE MEMORIAL BAND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(Claudio </a:t>
            </a:r>
            <a:r>
              <a:rPr lang="en-US" sz="1200" dirty="0" err="1">
                <a:latin typeface="Seravek" panose="020B0503040000020004" pitchFamily="34" charset="0"/>
              </a:rPr>
              <a:t>Roditi</a:t>
            </a:r>
            <a:r>
              <a:rPr lang="en-US" sz="1200" dirty="0">
                <a:latin typeface="Seravek" panose="020B0503040000020004" pitchFamily="34" charset="0"/>
              </a:rPr>
              <a:t>, Byron Dean, Clark Terry, Wynton Marsalis, Roy Hargrove, Jon Faddis, Donald Byrd)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New York City  1991 &amp; 1992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5B6FC-FC71-4181-2C9A-8C05ABAF2E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240" y="411431"/>
            <a:ext cx="4225077" cy="5813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92405F-930C-8FC1-005B-88B5BC0B8A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10" y="736728"/>
            <a:ext cx="6640304" cy="48293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1507C1-74D9-DA63-DDAE-8FE0D02DA2B0}"/>
              </a:ext>
            </a:extLst>
          </p:cNvPr>
          <p:cNvSpPr txBox="1"/>
          <p:nvPr/>
        </p:nvSpPr>
        <p:spPr>
          <a:xfrm>
            <a:off x="8135405" y="6224456"/>
            <a:ext cx="27947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BILL CLINTON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Club Tatou, New York City 1992</a:t>
            </a:r>
          </a:p>
        </p:txBody>
      </p:sp>
    </p:spTree>
    <p:extLst>
      <p:ext uri="{BB962C8B-B14F-4D97-AF65-F5344CB8AC3E}">
        <p14:creationId xmlns:p14="http://schemas.microsoft.com/office/powerpoint/2010/main" val="40234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6754B97-D13A-2C75-048D-2DEBF61DCC7C}"/>
              </a:ext>
            </a:extLst>
          </p:cNvPr>
          <p:cNvSpPr txBox="1"/>
          <p:nvPr/>
        </p:nvSpPr>
        <p:spPr>
          <a:xfrm>
            <a:off x="672775" y="5269882"/>
            <a:ext cx="50507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WYNTON &amp; CLINTON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Jazz and Democracy, Walter Reade Theater,  New York City  2003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1507C1-74D9-DA63-DDAE-8FE0D02DA2B0}"/>
              </a:ext>
            </a:extLst>
          </p:cNvPr>
          <p:cNvSpPr txBox="1"/>
          <p:nvPr/>
        </p:nvSpPr>
        <p:spPr>
          <a:xfrm>
            <a:off x="7699249" y="5269882"/>
            <a:ext cx="27947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AL JARREAU &amp; JON HENDRICKS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New York City 1996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B12596-050F-B58C-D52E-97EA5ECC7F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022" y="1148067"/>
            <a:ext cx="5657200" cy="4114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6FB032-A351-6277-C64A-2BC2B9169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37" y="1167821"/>
            <a:ext cx="5611226" cy="407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3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6754B97-D13A-2C75-048D-2DEBF61DCC7C}"/>
              </a:ext>
            </a:extLst>
          </p:cNvPr>
          <p:cNvSpPr txBox="1"/>
          <p:nvPr/>
        </p:nvSpPr>
        <p:spPr>
          <a:xfrm>
            <a:off x="1172929" y="5878098"/>
            <a:ext cx="4446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BURNING BRASS</a:t>
            </a:r>
          </a:p>
          <a:p>
            <a:pPr algn="ctr"/>
            <a:r>
              <a:rPr lang="en-US" sz="1400" b="1" dirty="0">
                <a:latin typeface="Seravek" panose="020B0503040000020004" pitchFamily="34" charset="0"/>
              </a:rPr>
              <a:t> (Pam Fleming, Nilda Richards &amp; Jenny Hill)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Meat Packing District, New York City  1990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8D972-DBB6-07D6-3D49-842FC463FF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001" y="287404"/>
            <a:ext cx="4094018" cy="5629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0FBC6-65C6-9FE1-79A9-24F87E9C5E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091" y="287403"/>
            <a:ext cx="4094018" cy="5629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53A048-A6C6-B250-4CB3-566B7007E625}"/>
              </a:ext>
            </a:extLst>
          </p:cNvPr>
          <p:cNvSpPr txBox="1"/>
          <p:nvPr/>
        </p:nvSpPr>
        <p:spPr>
          <a:xfrm>
            <a:off x="6138863" y="5955043"/>
            <a:ext cx="43014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SONNY SHARROCK &amp; VERNON REID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My Place, Upper East Side, New York City 1993</a:t>
            </a:r>
          </a:p>
        </p:txBody>
      </p:sp>
    </p:spTree>
    <p:extLst>
      <p:ext uri="{BB962C8B-B14F-4D97-AF65-F5344CB8AC3E}">
        <p14:creationId xmlns:p14="http://schemas.microsoft.com/office/powerpoint/2010/main" val="52463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E53A048-A6C6-B250-4CB3-566B7007E625}"/>
              </a:ext>
            </a:extLst>
          </p:cNvPr>
          <p:cNvSpPr txBox="1"/>
          <p:nvPr/>
        </p:nvSpPr>
        <p:spPr>
          <a:xfrm>
            <a:off x="7107612" y="5225306"/>
            <a:ext cx="29678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HENRY GRIMES 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New York City 2016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3359FD-9893-DDE1-F2C8-A0F04C01F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51" y="287404"/>
            <a:ext cx="4123462" cy="5667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31764E-71B4-11CE-F560-98F9CD557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616" y="885827"/>
            <a:ext cx="6377720" cy="4339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E83B15-B8D0-C9B8-D1DF-016E3F55DA4F}"/>
              </a:ext>
            </a:extLst>
          </p:cNvPr>
          <p:cNvSpPr txBox="1"/>
          <p:nvPr/>
        </p:nvSpPr>
        <p:spPr>
          <a:xfrm>
            <a:off x="181686" y="5972373"/>
            <a:ext cx="48751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BRANDON ROSS, HENRY GRIMES, J.T. LEWIS 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Henry’s 80</a:t>
            </a:r>
            <a:r>
              <a:rPr lang="en-US" sz="1200" baseline="30000" dirty="0">
                <a:latin typeface="Seravek" panose="020B0503040000020004" pitchFamily="34" charset="0"/>
              </a:rPr>
              <a:t>th</a:t>
            </a:r>
            <a:r>
              <a:rPr lang="en-US" sz="1200" dirty="0">
                <a:latin typeface="Seravek" panose="020B0503040000020004" pitchFamily="34" charset="0"/>
              </a:rPr>
              <a:t> Birthday Celebration, New York City 2015</a:t>
            </a:r>
          </a:p>
        </p:txBody>
      </p:sp>
    </p:spTree>
    <p:extLst>
      <p:ext uri="{BB962C8B-B14F-4D97-AF65-F5344CB8AC3E}">
        <p14:creationId xmlns:p14="http://schemas.microsoft.com/office/powerpoint/2010/main" val="91435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530D4D-4A21-55E9-2175-060A1864C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428" y="5903258"/>
            <a:ext cx="1907523" cy="623145"/>
          </a:xfrm>
        </p:spPr>
        <p:txBody>
          <a:bodyPr>
            <a:norm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CLAIRE DALY</a:t>
            </a:r>
            <a:br>
              <a:rPr lang="en-US" sz="1800" b="1" dirty="0">
                <a:latin typeface="Seravek" panose="020B0503040000020004" pitchFamily="34" charset="0"/>
              </a:rPr>
            </a:br>
            <a:r>
              <a:rPr lang="en-US" sz="1200" dirty="0">
                <a:latin typeface="Seravek" panose="020B0503040000020004" pitchFamily="34" charset="0"/>
              </a:rPr>
              <a:t>Poughkeepsie, NY 2001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189EA-EEC0-7480-DBA3-B9472E64D0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927" y="642558"/>
            <a:ext cx="5721724" cy="57217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29BDFB-F804-3B49-2101-20A7B357B84B}"/>
              </a:ext>
            </a:extLst>
          </p:cNvPr>
          <p:cNvSpPr txBox="1"/>
          <p:nvPr/>
        </p:nvSpPr>
        <p:spPr>
          <a:xfrm>
            <a:off x="3065925" y="304004"/>
            <a:ext cx="65688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Seravek" panose="020B0503040000020004" pitchFamily="34" charset="0"/>
              </a:rPr>
              <a:t>JAZZ JOURNALISTS ASSOCIATION 2002 PHOTO OF THE YEAR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6283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6754B97-D13A-2C75-048D-2DEBF61DCC7C}"/>
              </a:ext>
            </a:extLst>
          </p:cNvPr>
          <p:cNvSpPr txBox="1"/>
          <p:nvPr/>
        </p:nvSpPr>
        <p:spPr>
          <a:xfrm>
            <a:off x="1831724" y="5965768"/>
            <a:ext cx="2973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CLAIRE DALY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Hudson Valley, NY 2000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6AD15-4B34-7806-366B-0E12FCA0CC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3" y="1085023"/>
            <a:ext cx="6681562" cy="4859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D65E30-2611-2DE2-947F-6E41B5E6D7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638" y="365070"/>
            <a:ext cx="4057650" cy="55792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743612-8111-119F-CBB4-DAFD8D5ACCFA}"/>
              </a:ext>
            </a:extLst>
          </p:cNvPr>
          <p:cNvSpPr txBox="1"/>
          <p:nvPr/>
        </p:nvSpPr>
        <p:spPr>
          <a:xfrm>
            <a:off x="8058150" y="5939294"/>
            <a:ext cx="27146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ALLAN HARRIS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Central Park New York City 2003</a:t>
            </a:r>
          </a:p>
        </p:txBody>
      </p:sp>
    </p:spTree>
    <p:extLst>
      <p:ext uri="{BB962C8B-B14F-4D97-AF65-F5344CB8AC3E}">
        <p14:creationId xmlns:p14="http://schemas.microsoft.com/office/powerpoint/2010/main" val="48552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6754B97-D13A-2C75-048D-2DEBF61DCC7C}"/>
              </a:ext>
            </a:extLst>
          </p:cNvPr>
          <p:cNvSpPr txBox="1"/>
          <p:nvPr/>
        </p:nvSpPr>
        <p:spPr>
          <a:xfrm>
            <a:off x="1412219" y="493301"/>
            <a:ext cx="44462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ravek" panose="020B0503040000020004" pitchFamily="34" charset="0"/>
              </a:rPr>
              <a:t>HERBIE HANCOCK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Blue Note, New York City 1987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2E8E74-E479-6B17-ED6F-902F35CA39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08" y="1139632"/>
            <a:ext cx="6556377" cy="4490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CD0F5-02EE-5486-E0BB-774706EBD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882" y="419322"/>
            <a:ext cx="4391673" cy="2965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C49A9-EB63-011C-C684-2C6D039E10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881" y="3429000"/>
            <a:ext cx="4391673" cy="31939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D1CA29-4AA4-3A7C-4C15-8A84C288B081}"/>
              </a:ext>
            </a:extLst>
          </p:cNvPr>
          <p:cNvSpPr txBox="1"/>
          <p:nvPr/>
        </p:nvSpPr>
        <p:spPr>
          <a:xfrm>
            <a:off x="5135672" y="5693433"/>
            <a:ext cx="2074209" cy="896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latin typeface="Seravek" panose="020B0503040000020004" pitchFamily="34" charset="0"/>
              </a:rPr>
              <a:t>Entering Green Room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latin typeface="Seravek" panose="020B0503040000020004" pitchFamily="34" charset="0"/>
              </a:rPr>
              <a:t>Women’s Bathroom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latin typeface="Seravek" panose="020B0503040000020004" pitchFamily="34" charset="0"/>
              </a:rPr>
              <a:t>Me Feeding Him a Grape!</a:t>
            </a:r>
          </a:p>
        </p:txBody>
      </p:sp>
    </p:spTree>
    <p:extLst>
      <p:ext uri="{BB962C8B-B14F-4D97-AF65-F5344CB8AC3E}">
        <p14:creationId xmlns:p14="http://schemas.microsoft.com/office/powerpoint/2010/main" val="427311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6754B97-D13A-2C75-048D-2DEBF61DCC7C}"/>
              </a:ext>
            </a:extLst>
          </p:cNvPr>
          <p:cNvSpPr txBox="1"/>
          <p:nvPr/>
        </p:nvSpPr>
        <p:spPr>
          <a:xfrm>
            <a:off x="862325" y="5431750"/>
            <a:ext cx="43282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DON CHERRY, ED BLACKWELL &amp; DON PULLEN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Blackwell Project, Riverside Church, New York City 1990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AA684-0D91-133A-CE67-D033714F6D23}"/>
              </a:ext>
            </a:extLst>
          </p:cNvPr>
          <p:cNvSpPr txBox="1"/>
          <p:nvPr/>
        </p:nvSpPr>
        <p:spPr>
          <a:xfrm>
            <a:off x="7424456" y="5431750"/>
            <a:ext cx="32718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ART ENSEMBLE OF CHICAGO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S.O.B.’s, New York City 1987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7F8AB-3B6C-68B9-20DD-3DDAB1C38C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79" y="1199397"/>
            <a:ext cx="5814981" cy="4229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5F17DF-422E-B89E-76A5-4967B55B69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062" y="1240821"/>
            <a:ext cx="5762623" cy="419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6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D4050-C7C7-A285-EED3-3A6519A4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013" y="5786438"/>
            <a:ext cx="2304924" cy="628649"/>
          </a:xfrm>
        </p:spPr>
        <p:txBody>
          <a:bodyPr>
            <a:normAutofit fontScale="92500"/>
          </a:bodyPr>
          <a:lstStyle/>
          <a:p>
            <a:pPr algn="ctr"/>
            <a:r>
              <a:rPr lang="en-US" sz="1800" dirty="0">
                <a:latin typeface="Seravek" panose="020B0503040000020004" pitchFamily="34" charset="0"/>
              </a:rPr>
              <a:t>RAY CHARLES </a:t>
            </a:r>
            <a:r>
              <a:rPr lang="en-US" sz="1300" b="0" dirty="0">
                <a:latin typeface="Seravek" panose="020B0503040000020004" pitchFamily="34" charset="0"/>
              </a:rPr>
              <a:t>Merchandise Mart, Atlanta 1983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6A630-DB18-B8B9-951D-C05623946C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147" y="469418"/>
            <a:ext cx="4324123" cy="5945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9268FF-48D5-112F-0BBD-85EA2B0443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691" y="469418"/>
            <a:ext cx="3742847" cy="594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2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6754B97-D13A-2C75-048D-2DEBF61DCC7C}"/>
              </a:ext>
            </a:extLst>
          </p:cNvPr>
          <p:cNvSpPr txBox="1"/>
          <p:nvPr/>
        </p:nvSpPr>
        <p:spPr>
          <a:xfrm>
            <a:off x="263435" y="5755880"/>
            <a:ext cx="57182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WADADA, AMINA CLAUDINE MYERS, ANDREW CYRILLE, VIJAY IYER</a:t>
            </a:r>
          </a:p>
          <a:p>
            <a:pPr algn="ctr"/>
            <a:r>
              <a:rPr lang="en-US" sz="1200" dirty="0" err="1">
                <a:latin typeface="Seravek" panose="020B0503040000020004" pitchFamily="34" charset="0"/>
              </a:rPr>
              <a:t>Octaven</a:t>
            </a:r>
            <a:r>
              <a:rPr lang="en-US" sz="1200" dirty="0">
                <a:latin typeface="Seravek" panose="020B0503040000020004" pitchFamily="34" charset="0"/>
              </a:rPr>
              <a:t> Recording Studio, Mount Vernon, NY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AA684-0D91-133A-CE67-D033714F6D23}"/>
              </a:ext>
            </a:extLst>
          </p:cNvPr>
          <p:cNvSpPr txBox="1"/>
          <p:nvPr/>
        </p:nvSpPr>
        <p:spPr>
          <a:xfrm>
            <a:off x="6528333" y="5772383"/>
            <a:ext cx="49676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 MATTHEW GARRISON, WADADA &amp; JACK DEJOHNETTE 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Berklee Power Station, New York City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387D86-E2BB-0A6A-BA45-EB3EEC2FAF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34" y="1572767"/>
            <a:ext cx="5718262" cy="4158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820AD5-4331-3D0C-BFE1-E5338FFE55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934" y="1572767"/>
            <a:ext cx="5718262" cy="41587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C3E6F2-41C8-5CDB-684E-15A1EA418FF7}"/>
              </a:ext>
            </a:extLst>
          </p:cNvPr>
          <p:cNvSpPr txBox="1"/>
          <p:nvPr/>
        </p:nvSpPr>
        <p:spPr>
          <a:xfrm>
            <a:off x="2554942" y="1044588"/>
            <a:ext cx="7476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Seravek" panose="020B0503040000020004" pitchFamily="34" charset="0"/>
              </a:rPr>
              <a:t>WADADA LEO SMITH RECORDING SESSIONS FOR TUM RECORDS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9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AAA684-0D91-133A-CE67-D033714F6D23}"/>
              </a:ext>
            </a:extLst>
          </p:cNvPr>
          <p:cNvSpPr txBox="1"/>
          <p:nvPr/>
        </p:nvSpPr>
        <p:spPr>
          <a:xfrm>
            <a:off x="3006210" y="6037484"/>
            <a:ext cx="5454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 ARCHIE SHEPP &amp; WIFE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Rehearsal for 2022 Charlie Parker Jazz Festival, GSI Studios, New York City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C6689-86E7-5BE5-18D3-2F753B649C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389" y="384830"/>
            <a:ext cx="7772400" cy="56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2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6754B97-D13A-2C75-048D-2DEBF61DCC7C}"/>
              </a:ext>
            </a:extLst>
          </p:cNvPr>
          <p:cNvSpPr txBox="1"/>
          <p:nvPr/>
        </p:nvSpPr>
        <p:spPr>
          <a:xfrm>
            <a:off x="1984743" y="6072067"/>
            <a:ext cx="33194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HENRY GRIMES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Vision Fest, Judson Church, New York City 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AA684-0D91-133A-CE67-D033714F6D23}"/>
              </a:ext>
            </a:extLst>
          </p:cNvPr>
          <p:cNvSpPr txBox="1"/>
          <p:nvPr/>
        </p:nvSpPr>
        <p:spPr>
          <a:xfrm>
            <a:off x="6383874" y="6072067"/>
            <a:ext cx="38966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MARSHALL ALLEN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Winter Jazz Fest, Opera House, Williamsburg, Bklyn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C7BB40-6C34-DB4F-172C-58CEC2A491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306" y="166608"/>
            <a:ext cx="4294880" cy="5905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B7347E-9B08-7368-6762-F12C50861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777" y="166607"/>
            <a:ext cx="4294881" cy="590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AAA684-0D91-133A-CE67-D033714F6D23}"/>
              </a:ext>
            </a:extLst>
          </p:cNvPr>
          <p:cNvSpPr txBox="1"/>
          <p:nvPr/>
        </p:nvSpPr>
        <p:spPr>
          <a:xfrm>
            <a:off x="6958013" y="5842366"/>
            <a:ext cx="3045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eravek" panose="020B0503040000020004" pitchFamily="34" charset="0"/>
              </a:rPr>
              <a:t>Shapeshifter Lab, Brooklyn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CE17A0-9C34-18E2-478D-5E3797C41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72" y="257174"/>
            <a:ext cx="4283648" cy="6343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300104-19D3-B4F1-201B-B3A638C9D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848" y="1075833"/>
            <a:ext cx="6487375" cy="4706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D86807-68FD-3499-15BB-753E7D9A52C5}"/>
              </a:ext>
            </a:extLst>
          </p:cNvPr>
          <p:cNvSpPr txBox="1"/>
          <p:nvPr/>
        </p:nvSpPr>
        <p:spPr>
          <a:xfrm>
            <a:off x="5609408" y="646299"/>
            <a:ext cx="5742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ravek" panose="020B0503040000020004" pitchFamily="34" charset="0"/>
              </a:rPr>
              <a:t>MARSHALL ALLEN-98 YEARS YOUNG!</a:t>
            </a:r>
          </a:p>
        </p:txBody>
      </p:sp>
    </p:spTree>
    <p:extLst>
      <p:ext uri="{BB962C8B-B14F-4D97-AF65-F5344CB8AC3E}">
        <p14:creationId xmlns:p14="http://schemas.microsoft.com/office/powerpoint/2010/main" val="291164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AAA684-0D91-133A-CE67-D033714F6D23}"/>
              </a:ext>
            </a:extLst>
          </p:cNvPr>
          <p:cNvSpPr txBox="1"/>
          <p:nvPr/>
        </p:nvSpPr>
        <p:spPr>
          <a:xfrm>
            <a:off x="6553759" y="6178671"/>
            <a:ext cx="37843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SAMARA JOY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Winter Jazz Fest, Le Poisson Rouge, New York City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FB566-DBFA-3761-6E7C-F778238E0F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333" y="244877"/>
            <a:ext cx="4311800" cy="59337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9B7269-BB1E-AD91-21F4-B9C5A4222D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154" y="244877"/>
            <a:ext cx="3955863" cy="59337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06A4A-A907-C04D-3C13-24C82594995E}"/>
              </a:ext>
            </a:extLst>
          </p:cNvPr>
          <p:cNvSpPr txBox="1"/>
          <p:nvPr/>
        </p:nvSpPr>
        <p:spPr>
          <a:xfrm>
            <a:off x="1576707" y="6192118"/>
            <a:ext cx="37843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DIANA ROSS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Music With Friends, Charlotte, NC 2011</a:t>
            </a:r>
          </a:p>
        </p:txBody>
      </p:sp>
    </p:spTree>
    <p:extLst>
      <p:ext uri="{BB962C8B-B14F-4D97-AF65-F5344CB8AC3E}">
        <p14:creationId xmlns:p14="http://schemas.microsoft.com/office/powerpoint/2010/main" val="17096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AAA684-0D91-133A-CE67-D033714F6D23}"/>
              </a:ext>
            </a:extLst>
          </p:cNvPr>
          <p:cNvSpPr txBox="1"/>
          <p:nvPr/>
        </p:nvSpPr>
        <p:spPr>
          <a:xfrm>
            <a:off x="975691" y="5604074"/>
            <a:ext cx="41102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ABBEY LINCOLN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Great Night in Harlem, Apollo Theater, New York City 2002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B3A7E-4AC0-E982-122C-F74BD06B31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08" y="1328366"/>
            <a:ext cx="5862382" cy="4263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D2F645-03E8-A12C-784A-4765A1091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535" y="1328366"/>
            <a:ext cx="5859057" cy="4263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52ACAB-CEA7-E684-12DE-21A348FCDC34}"/>
              </a:ext>
            </a:extLst>
          </p:cNvPr>
          <p:cNvSpPr txBox="1"/>
          <p:nvPr/>
        </p:nvSpPr>
        <p:spPr>
          <a:xfrm>
            <a:off x="7537035" y="5645240"/>
            <a:ext cx="2884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RANDY WESTON</a:t>
            </a:r>
          </a:p>
          <a:p>
            <a:pPr algn="ctr"/>
            <a:r>
              <a:rPr lang="en-US" sz="1200" dirty="0" err="1">
                <a:latin typeface="Seravek" panose="020B0503040000020004" pitchFamily="34" charset="0"/>
              </a:rPr>
              <a:t>Caramoor</a:t>
            </a:r>
            <a:r>
              <a:rPr lang="en-US" sz="1200" dirty="0">
                <a:latin typeface="Seravek" panose="020B0503040000020004" pitchFamily="34" charset="0"/>
              </a:rPr>
              <a:t> Jazz Fest, Katonah, NY 1998</a:t>
            </a:r>
          </a:p>
          <a:p>
            <a:pPr algn="ctr"/>
            <a:endParaRPr lang="en-US" b="1" dirty="0">
              <a:latin typeface="Seravek" panose="020B0503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82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AAA684-0D91-133A-CE67-D033714F6D23}"/>
              </a:ext>
            </a:extLst>
          </p:cNvPr>
          <p:cNvSpPr txBox="1"/>
          <p:nvPr/>
        </p:nvSpPr>
        <p:spPr>
          <a:xfrm>
            <a:off x="5802478" y="5945259"/>
            <a:ext cx="48434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SWEET GEORGIA BROWN &amp; BRUCE WILLIS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Great Night in Harlem, Apollo Theater, New York City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5B0BE-775B-48C3-D532-DDCE36B104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747" y="1112622"/>
            <a:ext cx="6638925" cy="4828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E88202-3E98-1D45-2CF7-AED444A7E1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8328" y="290492"/>
            <a:ext cx="4109409" cy="5650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1057275" y="5945259"/>
            <a:ext cx="2857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LILA DOWNS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Prospect Park, Brooklyn 2017</a:t>
            </a:r>
          </a:p>
        </p:txBody>
      </p:sp>
    </p:spTree>
    <p:extLst>
      <p:ext uri="{BB962C8B-B14F-4D97-AF65-F5344CB8AC3E}">
        <p14:creationId xmlns:p14="http://schemas.microsoft.com/office/powerpoint/2010/main" val="291352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AAA684-0D91-133A-CE67-D033714F6D23}"/>
              </a:ext>
            </a:extLst>
          </p:cNvPr>
          <p:cNvSpPr txBox="1"/>
          <p:nvPr/>
        </p:nvSpPr>
        <p:spPr>
          <a:xfrm>
            <a:off x="6420048" y="6154124"/>
            <a:ext cx="3925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CHARLIE WATTS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Charlie Parker Tribute Band, Birdland, New York City 1990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1864467" y="6154124"/>
            <a:ext cx="32400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GLADYS KNIGHT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Jazz Foundation Loft Party, New York City 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19423E-69FA-3FF8-C01F-1A783A61F0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17912" y="152110"/>
            <a:ext cx="4365100" cy="60020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B9D8A5-E24C-0E7C-4A58-B59C69314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488" y="152110"/>
            <a:ext cx="4365101" cy="600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AAA684-0D91-133A-CE67-D033714F6D23}"/>
              </a:ext>
            </a:extLst>
          </p:cNvPr>
          <p:cNvSpPr txBox="1"/>
          <p:nvPr/>
        </p:nvSpPr>
        <p:spPr>
          <a:xfrm>
            <a:off x="6745941" y="6089298"/>
            <a:ext cx="30569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BOBBY MCFERRIN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“Hearts For Ella”, JALC, New York City 1990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1866616" y="6073631"/>
            <a:ext cx="2857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ELLA FITZGERALD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Chastain Park, Atlanta 1982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E3C93A-95B2-5501-5A1F-6D806FC725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683" y="185739"/>
            <a:ext cx="4273938" cy="5876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9F6280-79EF-2354-B413-80494816A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479" y="209037"/>
            <a:ext cx="4016838" cy="58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AAA684-0D91-133A-CE67-D033714F6D23}"/>
              </a:ext>
            </a:extLst>
          </p:cNvPr>
          <p:cNvSpPr txBox="1"/>
          <p:nvPr/>
        </p:nvSpPr>
        <p:spPr>
          <a:xfrm>
            <a:off x="6872012" y="5303718"/>
            <a:ext cx="34099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D.D. JACKSON &amp; JOHN HICKS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Manhattan Ballroom, Jazz Journalists Awards, New York City 1997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566609" y="6121758"/>
            <a:ext cx="45382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RANDY WESTON &amp; DR. CORNELL WEST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Jazz Foundation Loft Party, New York City 2015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5193B-73F9-16A0-03D5-27D5AFB44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43" y="343176"/>
            <a:ext cx="4538230" cy="5778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67FC17-83FD-5D6C-84B7-272619DA99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648" y="1103505"/>
            <a:ext cx="6030515" cy="42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D4050-C7C7-A285-EED3-3A6519A4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1950" y="6193825"/>
            <a:ext cx="2345204" cy="453877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Seravek" panose="020B0503040000020004" pitchFamily="34" charset="0"/>
              </a:rPr>
              <a:t>BOBBY MCFERRIN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latin typeface="Seravek" panose="020B0503040000020004" pitchFamily="34" charset="0"/>
              </a:rPr>
              <a:t>Atlanta 1985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EE7E05-0DC9-8361-3D5C-EFB69979547B}"/>
              </a:ext>
            </a:extLst>
          </p:cNvPr>
          <p:cNvSpPr txBox="1"/>
          <p:nvPr/>
        </p:nvSpPr>
        <p:spPr>
          <a:xfrm>
            <a:off x="8202707" y="6176358"/>
            <a:ext cx="25414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BETTY CARTER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Peachtree Playhouse, Atlanta 1982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ADC442-861E-02C0-7AFF-F8EB37DAD5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25" y="1884196"/>
            <a:ext cx="5925740" cy="4309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35F861-BBA7-610A-2834-6B76696194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730" y="352626"/>
            <a:ext cx="4248145" cy="58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6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4160860" y="802200"/>
            <a:ext cx="33320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ravek" panose="020B0503040000020004" pitchFamily="34" charset="0"/>
              </a:rPr>
              <a:t>SNIT AT THE KNIT! </a:t>
            </a:r>
          </a:p>
          <a:p>
            <a:pPr algn="ctr"/>
            <a:r>
              <a:rPr lang="en-US" sz="1400" dirty="0">
                <a:latin typeface="Seravek" panose="020B0503040000020004" pitchFamily="34" charset="0"/>
              </a:rPr>
              <a:t>Knitting Factory, New York City 1998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56364-107F-FB91-CC87-AC48A2ABE9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2" y="1530677"/>
            <a:ext cx="5417981" cy="3940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8B7FB4-6CBA-54CB-535D-5857C1CADE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671" y="1530677"/>
            <a:ext cx="5786427" cy="39963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A6DA70-0968-7458-0604-798CD61E48EB}"/>
              </a:ext>
            </a:extLst>
          </p:cNvPr>
          <p:cNvSpPr txBox="1"/>
          <p:nvPr/>
        </p:nvSpPr>
        <p:spPr>
          <a:xfrm>
            <a:off x="1247332" y="5532580"/>
            <a:ext cx="3332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MATT SHIPP &amp; STANLEY CROUCH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06EBF8-5A03-84A6-B24D-3A41710632E4}"/>
              </a:ext>
            </a:extLst>
          </p:cNvPr>
          <p:cNvSpPr txBox="1"/>
          <p:nvPr/>
        </p:nvSpPr>
        <p:spPr>
          <a:xfrm>
            <a:off x="7223861" y="5590858"/>
            <a:ext cx="3332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STANLEY. GENE FOURTON &amp;?</a:t>
            </a:r>
          </a:p>
        </p:txBody>
      </p:sp>
    </p:spTree>
    <p:extLst>
      <p:ext uri="{BB962C8B-B14F-4D97-AF65-F5344CB8AC3E}">
        <p14:creationId xmlns:p14="http://schemas.microsoft.com/office/powerpoint/2010/main" val="152900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6754B97-D13A-2C75-048D-2DEBF61DCC7C}"/>
              </a:ext>
            </a:extLst>
          </p:cNvPr>
          <p:cNvSpPr txBox="1"/>
          <p:nvPr/>
        </p:nvSpPr>
        <p:spPr>
          <a:xfrm>
            <a:off x="2522446" y="5811132"/>
            <a:ext cx="27387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WESSELL ANDERSON &amp; BABY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New York City 1990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5F2B5D-DD82-8C8F-77A6-3CD481DE6B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085" y="348710"/>
            <a:ext cx="3928505" cy="26099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AAA684-0D91-133A-CE67-D033714F6D23}"/>
              </a:ext>
            </a:extLst>
          </p:cNvPr>
          <p:cNvSpPr txBox="1"/>
          <p:nvPr/>
        </p:nvSpPr>
        <p:spPr>
          <a:xfrm>
            <a:off x="7417864" y="6014633"/>
            <a:ext cx="37945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RALPH PETERSON &amp; SONORA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Blackwell Project, Riverside Church, NYC  1990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Blackwell Project Tribute, Knitting Factory, NYC 1990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91A5E-104A-4471-C604-525EC6767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084" y="3103751"/>
            <a:ext cx="3928505" cy="2857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0171CA-D38D-36A0-B7D8-999405D982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10" y="1122612"/>
            <a:ext cx="6355978" cy="46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AAA684-0D91-133A-CE67-D033714F6D23}"/>
              </a:ext>
            </a:extLst>
          </p:cNvPr>
          <p:cNvSpPr txBox="1"/>
          <p:nvPr/>
        </p:nvSpPr>
        <p:spPr>
          <a:xfrm>
            <a:off x="7170633" y="5229475"/>
            <a:ext cx="38021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STEVE SWALLOW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Rooftop, Howard Johnson’s Motel, New York City 1992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740517" y="5235882"/>
            <a:ext cx="45382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JEFF “TAIN” WATTS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Ed Blackwell Project, Riverside Church, New York City 1990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DDC99-56A2-64F3-B31F-B20D472C87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651" y="1007726"/>
            <a:ext cx="5773246" cy="4198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5AC577-4ECE-9F04-C6FF-D18F06F7EE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04" y="1007726"/>
            <a:ext cx="5773246" cy="419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1913BEB-47BC-3836-0552-6F83D8F60BB5}"/>
              </a:ext>
            </a:extLst>
          </p:cNvPr>
          <p:cNvSpPr txBox="1"/>
          <p:nvPr/>
        </p:nvSpPr>
        <p:spPr>
          <a:xfrm>
            <a:off x="2740119" y="6225222"/>
            <a:ext cx="22431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JACO PASTORIUS</a:t>
            </a:r>
          </a:p>
          <a:p>
            <a:pPr algn="ctr"/>
            <a:r>
              <a:rPr lang="en-US" sz="1200" dirty="0" err="1">
                <a:latin typeface="Seravek" panose="020B0503040000020004" pitchFamily="34" charset="0"/>
              </a:rPr>
              <a:t>Rumours</a:t>
            </a:r>
            <a:r>
              <a:rPr lang="en-US" sz="1200" dirty="0">
                <a:latin typeface="Seravek" panose="020B0503040000020004" pitchFamily="34" charset="0"/>
              </a:rPr>
              <a:t>, Atlanta 1982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8B495F-2E8B-F4D3-8A77-F8303C9E4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535" y="917860"/>
            <a:ext cx="3599452" cy="5281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40A21-D030-AA6E-361A-2C3FCD8AD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743" y="938738"/>
            <a:ext cx="3588905" cy="52608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0EAF2B-8C77-E92B-CC11-840CDB5197B2}"/>
              </a:ext>
            </a:extLst>
          </p:cNvPr>
          <p:cNvSpPr txBox="1"/>
          <p:nvPr/>
        </p:nvSpPr>
        <p:spPr>
          <a:xfrm>
            <a:off x="6329051" y="6176433"/>
            <a:ext cx="32959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FELIX PASTORIUS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Winter Jazz Fest, Le Poisson Rouge, NYC 2012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AE4D83-DBEF-7A64-2DFD-21E4BC6591E2}"/>
              </a:ext>
            </a:extLst>
          </p:cNvPr>
          <p:cNvSpPr txBox="1"/>
          <p:nvPr/>
        </p:nvSpPr>
        <p:spPr>
          <a:xfrm>
            <a:off x="3599130" y="140335"/>
            <a:ext cx="45158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ravek" panose="020B0503040000020004" pitchFamily="34" charset="0"/>
              </a:rPr>
              <a:t>FATHER AND SON</a:t>
            </a:r>
          </a:p>
          <a:p>
            <a:pPr algn="ctr"/>
            <a:r>
              <a:rPr lang="en-US" dirty="0">
                <a:latin typeface="Seravek" panose="020B0503040000020004" pitchFamily="34" charset="0"/>
              </a:rPr>
              <a:t>20 Years Apart</a:t>
            </a:r>
          </a:p>
        </p:txBody>
      </p:sp>
    </p:spTree>
    <p:extLst>
      <p:ext uri="{BB962C8B-B14F-4D97-AF65-F5344CB8AC3E}">
        <p14:creationId xmlns:p14="http://schemas.microsoft.com/office/powerpoint/2010/main" val="9406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3083667" y="6131792"/>
            <a:ext cx="566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PERCUSSIONISTS POST MAX ROACH FUNERAL 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Grant’s Tomb, New York City 2007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F50710-84D7-41C3-2936-27B0D8A415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243" y="110655"/>
            <a:ext cx="8291513" cy="603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5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04BC27-1FED-B063-684E-8503FC38D4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668" y="3656860"/>
            <a:ext cx="3440195" cy="2499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CCD03-A00C-4339-BEBB-282F0EF7D4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667" y="833948"/>
            <a:ext cx="3440195" cy="2500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2F3877-CB3A-4954-1974-F65814AA6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879" y="822373"/>
            <a:ext cx="3554499" cy="5341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4DC94-AC44-B359-D93B-5921A0DBACD1}"/>
              </a:ext>
            </a:extLst>
          </p:cNvPr>
          <p:cNvSpPr txBox="1"/>
          <p:nvPr/>
        </p:nvSpPr>
        <p:spPr>
          <a:xfrm>
            <a:off x="3617624" y="272650"/>
            <a:ext cx="4515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ravek" panose="020B0503040000020004" pitchFamily="34" charset="0"/>
              </a:rPr>
              <a:t>GROWING MATTHEW WHITAKER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191479-8604-9A1A-ACC8-85FF011E4AF9}"/>
              </a:ext>
            </a:extLst>
          </p:cNvPr>
          <p:cNvSpPr txBox="1"/>
          <p:nvPr/>
        </p:nvSpPr>
        <p:spPr>
          <a:xfrm>
            <a:off x="1481391" y="6156267"/>
            <a:ext cx="14577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Seravek" panose="020B0503040000020004" pitchFamily="34" charset="0"/>
              </a:rPr>
              <a:t>Montclair, NJ 2022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0A097B-36E7-461A-E87D-5BA7CAD096E1}"/>
              </a:ext>
            </a:extLst>
          </p:cNvPr>
          <p:cNvSpPr txBox="1"/>
          <p:nvPr/>
        </p:nvSpPr>
        <p:spPr>
          <a:xfrm>
            <a:off x="5075411" y="3305160"/>
            <a:ext cx="20411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Seravek" panose="020B0503040000020004" pitchFamily="34" charset="0"/>
              </a:rPr>
              <a:t>Apollo Theater, NYC 2014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78966A-155E-A17B-B254-99B7B5C98559}"/>
              </a:ext>
            </a:extLst>
          </p:cNvPr>
          <p:cNvSpPr txBox="1"/>
          <p:nvPr/>
        </p:nvSpPr>
        <p:spPr>
          <a:xfrm>
            <a:off x="5438480" y="6180083"/>
            <a:ext cx="14577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Seravek" panose="020B0503040000020004" pitchFamily="34" charset="0"/>
              </a:rPr>
              <a:t>Home, NJ 2016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BC5811-C1CE-ED77-1360-EE1814E4626A}"/>
              </a:ext>
            </a:extLst>
          </p:cNvPr>
          <p:cNvSpPr txBox="1"/>
          <p:nvPr/>
        </p:nvSpPr>
        <p:spPr>
          <a:xfrm>
            <a:off x="8999426" y="6180083"/>
            <a:ext cx="20428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Seravek" panose="020B0503040000020004" pitchFamily="34" charset="0"/>
              </a:rPr>
              <a:t>Apollo Theater, NYC 2013 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F90916-90F9-0C4F-B3D8-A683830AFB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46" y="833947"/>
            <a:ext cx="3449472" cy="529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185905-EDE5-EA0D-7148-9525B24C40A4}"/>
              </a:ext>
            </a:extLst>
          </p:cNvPr>
          <p:cNvSpPr txBox="1"/>
          <p:nvPr/>
        </p:nvSpPr>
        <p:spPr>
          <a:xfrm>
            <a:off x="2124634" y="6078326"/>
            <a:ext cx="2841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EDDIE PALMIERI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S.O.B.’s, New York City 1994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51397-7263-F76C-40D1-1D2D12FBB33A}"/>
              </a:ext>
            </a:extLst>
          </p:cNvPr>
          <p:cNvSpPr txBox="1"/>
          <p:nvPr/>
        </p:nvSpPr>
        <p:spPr>
          <a:xfrm>
            <a:off x="8178224" y="6093193"/>
            <a:ext cx="25749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ORNETTE COLEMAN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Hofstra Univ. Long Island 1987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AF3B75-E98D-F36E-78AA-56F4C20E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52" y="1558584"/>
            <a:ext cx="6217030" cy="4519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B8CEB7-1EFF-AE57-150C-312FF0574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161" y="245725"/>
            <a:ext cx="4261451" cy="585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233081" y="5791610"/>
            <a:ext cx="586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eravek" panose="020B0503040000020004" pitchFamily="34" charset="0"/>
              </a:rPr>
              <a:t>Danny Glover , Jarrett </a:t>
            </a:r>
            <a:r>
              <a:rPr lang="en-US" sz="1400" dirty="0" err="1">
                <a:latin typeface="Seravek" panose="020B0503040000020004" pitchFamily="34" charset="0"/>
              </a:rPr>
              <a:t>Lilien</a:t>
            </a:r>
            <a:r>
              <a:rPr lang="en-US" sz="1400" dirty="0">
                <a:latin typeface="Seravek" panose="020B0503040000020004" pitchFamily="34" charset="0"/>
              </a:rPr>
              <a:t>, Wendy, Mike </a:t>
            </a:r>
            <a:r>
              <a:rPr lang="en-US" sz="1400" dirty="0" err="1">
                <a:latin typeface="Seravek" panose="020B0503040000020004" pitchFamily="34" charset="0"/>
              </a:rPr>
              <a:t>Novogratz</a:t>
            </a:r>
            <a:r>
              <a:rPr lang="en-US" sz="1400" dirty="0">
                <a:latin typeface="Seravek" panose="020B0503040000020004" pitchFamily="34" charset="0"/>
              </a:rPr>
              <a:t>,  Dick Parsons,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6D0B4-10BE-23D1-5C10-A5B6638BC3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89" y="1628323"/>
            <a:ext cx="5651663" cy="4110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8AC8A3-D764-7E62-40CB-F9429F1BA8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849" y="1628323"/>
            <a:ext cx="5638732" cy="41008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185905-EDE5-EA0D-7148-9525B24C40A4}"/>
              </a:ext>
            </a:extLst>
          </p:cNvPr>
          <p:cNvSpPr txBox="1"/>
          <p:nvPr/>
        </p:nvSpPr>
        <p:spPr>
          <a:xfrm>
            <a:off x="6662466" y="1045969"/>
            <a:ext cx="400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ravek" panose="020B0503040000020004" pitchFamily="34" charset="0"/>
              </a:rPr>
              <a:t>BLIND AUDITIONS RALLY</a:t>
            </a:r>
          </a:p>
          <a:p>
            <a:pPr algn="ctr"/>
            <a:r>
              <a:rPr lang="en-US" sz="1400" dirty="0">
                <a:latin typeface="Seravek" panose="020B0503040000020004" pitchFamily="34" charset="0"/>
              </a:rPr>
              <a:t>Columbus Circle, New York City 2015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51397-7263-F76C-40D1-1D2D12FBB33A}"/>
              </a:ext>
            </a:extLst>
          </p:cNvPr>
          <p:cNvSpPr txBox="1"/>
          <p:nvPr/>
        </p:nvSpPr>
        <p:spPr>
          <a:xfrm>
            <a:off x="1381635" y="1049126"/>
            <a:ext cx="36333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ravek" panose="020B0503040000020004" pitchFamily="34" charset="0"/>
              </a:rPr>
              <a:t>GREAT NIGHT IN HARLEM </a:t>
            </a:r>
          </a:p>
          <a:p>
            <a:pPr algn="ctr"/>
            <a:r>
              <a:rPr lang="en-US" sz="1400" dirty="0">
                <a:latin typeface="Seravek" panose="020B0503040000020004" pitchFamily="34" charset="0"/>
              </a:rPr>
              <a:t>Apollo Theater, New York City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AE297C-2F4C-FBFE-05DF-2DF86BE11575}"/>
              </a:ext>
            </a:extLst>
          </p:cNvPr>
          <p:cNvSpPr txBox="1"/>
          <p:nvPr/>
        </p:nvSpPr>
        <p:spPr>
          <a:xfrm>
            <a:off x="8011086" y="5778163"/>
            <a:ext cx="2092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Seravek" panose="020B0503040000020004" pitchFamily="34" charset="0"/>
              </a:rPr>
              <a:t>Chris and Pam Fleming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8652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166600" y="745530"/>
            <a:ext cx="566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JAZZIZ MAGAZINE “WOMEN IN JAZZ” INTERVIEW 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New York City 2000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30E34D-7A5F-ED84-B9D7-63E8E9C6CE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759" y="1237973"/>
            <a:ext cx="5709641" cy="4152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12C697-1818-BCDF-9FDD-6E43062A8E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25" y="1237973"/>
            <a:ext cx="5990797" cy="41524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913BEB-47BC-3836-0552-6F83D8F60BB5}"/>
              </a:ext>
            </a:extLst>
          </p:cNvPr>
          <p:cNvSpPr txBox="1"/>
          <p:nvPr/>
        </p:nvSpPr>
        <p:spPr>
          <a:xfrm>
            <a:off x="6340437" y="745529"/>
            <a:ext cx="566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JJA WOMEN WINNERS (PARTIAL)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New York City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D8655D-C0AB-8530-8750-68B441F4BEEF}"/>
              </a:ext>
            </a:extLst>
          </p:cNvPr>
          <p:cNvSpPr txBox="1"/>
          <p:nvPr/>
        </p:nvSpPr>
        <p:spPr>
          <a:xfrm>
            <a:off x="1063727" y="5417333"/>
            <a:ext cx="4086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Seravek" panose="020B0503040000020004" pitchFamily="34" charset="0"/>
              </a:rPr>
              <a:t>(Front)  Barbara Carroll, Cassandra Wilson, Myra </a:t>
            </a:r>
            <a:r>
              <a:rPr lang="en-US" sz="1200" dirty="0" err="1">
                <a:latin typeface="Seravek" panose="020B0503040000020004" pitchFamily="34" charset="0"/>
              </a:rPr>
              <a:t>Melford</a:t>
            </a:r>
            <a:r>
              <a:rPr lang="en-US" sz="1200" dirty="0">
                <a:latin typeface="Seravek" panose="020B0503040000020004" pitchFamily="34" charset="0"/>
              </a:rPr>
              <a:t>, 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(Back) Claire Daly, Carla Bley, Cindy Blackman, Leni Stern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84F6FB-CEDB-6B5E-FEF1-11C5EB091F3E}"/>
              </a:ext>
            </a:extLst>
          </p:cNvPr>
          <p:cNvSpPr txBox="1"/>
          <p:nvPr/>
        </p:nvSpPr>
        <p:spPr>
          <a:xfrm>
            <a:off x="7205410" y="5435361"/>
            <a:ext cx="3882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Seravek" panose="020B0503040000020004" pitchFamily="34" charset="0"/>
              </a:rPr>
              <a:t>Tomeka Reid, </a:t>
            </a:r>
            <a:r>
              <a:rPr lang="en-US" sz="1200" dirty="0" err="1">
                <a:latin typeface="Seravek" panose="020B0503040000020004" pitchFamily="34" charset="0"/>
              </a:rPr>
              <a:t>Patrica</a:t>
            </a:r>
            <a:r>
              <a:rPr lang="en-US" sz="1200" dirty="0">
                <a:latin typeface="Seravek" panose="020B0503040000020004" pitchFamily="34" charset="0"/>
              </a:rPr>
              <a:t> Willard, Claire Daly, Jane Ira Bloom, Nicole Mitchell</a:t>
            </a:r>
          </a:p>
        </p:txBody>
      </p:sp>
    </p:spTree>
    <p:extLst>
      <p:ext uri="{BB962C8B-B14F-4D97-AF65-F5344CB8AC3E}">
        <p14:creationId xmlns:p14="http://schemas.microsoft.com/office/powerpoint/2010/main" val="383472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4851996" y="6037360"/>
            <a:ext cx="22210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NICOLE MITCHELL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Vision Fest, New York City 2017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913BEB-47BC-3836-0552-6F83D8F60BB5}"/>
              </a:ext>
            </a:extLst>
          </p:cNvPr>
          <p:cNvSpPr txBox="1"/>
          <p:nvPr/>
        </p:nvSpPr>
        <p:spPr>
          <a:xfrm>
            <a:off x="8518426" y="6045640"/>
            <a:ext cx="29860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CASSANDRA WILSON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Carnegie Hall, New York City 2000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31488-D691-F467-63DB-446C8D07C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544" y="504583"/>
            <a:ext cx="3760662" cy="5518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F734E-FF0F-05B7-C63A-34B23B77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584" y="512863"/>
            <a:ext cx="3760662" cy="5510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0909B2-2DF7-CBFE-7F65-A6CB0AC3E1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76492" y="515955"/>
            <a:ext cx="3760662" cy="55151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D05D82-2482-A344-4E25-1CC4EA2556F3}"/>
              </a:ext>
            </a:extLst>
          </p:cNvPr>
          <p:cNvSpPr txBox="1"/>
          <p:nvPr/>
        </p:nvSpPr>
        <p:spPr>
          <a:xfrm>
            <a:off x="718338" y="6045640"/>
            <a:ext cx="27156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CLAIRE DALY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Recording Studio, New York City 2000</a:t>
            </a:r>
          </a:p>
        </p:txBody>
      </p:sp>
      <p:pic>
        <p:nvPicPr>
          <p:cNvPr id="2" name="2-06 Why Was I Born_">
            <a:hlinkClick r:id="" action="ppaction://media"/>
            <a:extLst>
              <a:ext uri="{FF2B5EF4-FFF2-40B4-BE49-F238E27FC236}">
                <a16:creationId xmlns:a16="http://schemas.microsoft.com/office/drawing/2014/main" id="{8B24D893-654C-DAE4-9495-7352DE946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9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D4050-C7C7-A285-EED3-3A6519A4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4085" y="5955371"/>
            <a:ext cx="2232025" cy="462208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Seravek" panose="020B0503040000020004" pitchFamily="34" charset="0"/>
              </a:rPr>
              <a:t>DEXTER GORDON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latin typeface="Seravek" panose="020B0503040000020004" pitchFamily="34" charset="0"/>
              </a:rPr>
              <a:t>Atlanta, GA 1982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EE7E05-0DC9-8361-3D5C-EFB69979547B}"/>
              </a:ext>
            </a:extLst>
          </p:cNvPr>
          <p:cNvSpPr txBox="1"/>
          <p:nvPr/>
        </p:nvSpPr>
        <p:spPr>
          <a:xfrm>
            <a:off x="7127596" y="5129281"/>
            <a:ext cx="24393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MARIAN MCPARTLAND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Atlanta, GA 1979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8A3A0-79C3-4350-A365-15B170DF24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07" y="271463"/>
            <a:ext cx="4135582" cy="5686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285697-72E4-AF9F-B79C-C9EC292DF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528" y="644265"/>
            <a:ext cx="6704165" cy="448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8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2444078" y="6004802"/>
            <a:ext cx="22210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TOMEKA REID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The Stone, New York City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913BEB-47BC-3836-0552-6F83D8F60BB5}"/>
              </a:ext>
            </a:extLst>
          </p:cNvPr>
          <p:cNvSpPr txBox="1"/>
          <p:nvPr/>
        </p:nvSpPr>
        <p:spPr>
          <a:xfrm>
            <a:off x="8254878" y="6004802"/>
            <a:ext cx="29860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BRANDEE YOUNGER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Winter Jazz Fest, Brooklyn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A330D3-04CC-6B55-E3CE-AA53C914F2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94" y="1017032"/>
            <a:ext cx="6858185" cy="4987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3DFFE3-33D7-020C-4793-536D5FD4CB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648" y="266225"/>
            <a:ext cx="4173511" cy="573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8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81FCF5-581E-A867-8923-ED746B1775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715" y="1452782"/>
            <a:ext cx="5670351" cy="4123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4D344-10FB-EC60-17F9-3103AE0AA26E}"/>
              </a:ext>
            </a:extLst>
          </p:cNvPr>
          <p:cNvSpPr txBox="1"/>
          <p:nvPr/>
        </p:nvSpPr>
        <p:spPr>
          <a:xfrm>
            <a:off x="7373390" y="5620570"/>
            <a:ext cx="3286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CINDY BLACKMAN-SANTANA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Knitting Factory, New York City 1997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F7E186-45FB-3228-B0CA-F31896D5E4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58" y="1467070"/>
            <a:ext cx="5670351" cy="41238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31EADE-C6B7-B8DB-8F5B-D7E14F336474}"/>
              </a:ext>
            </a:extLst>
          </p:cNvPr>
          <p:cNvSpPr txBox="1"/>
          <p:nvPr/>
        </p:nvSpPr>
        <p:spPr>
          <a:xfrm>
            <a:off x="1899362" y="5652654"/>
            <a:ext cx="25924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NINA SIMONE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Hunter College, New York City 1985</a:t>
            </a:r>
          </a:p>
        </p:txBody>
      </p:sp>
    </p:spTree>
    <p:extLst>
      <p:ext uri="{BB962C8B-B14F-4D97-AF65-F5344CB8AC3E}">
        <p14:creationId xmlns:p14="http://schemas.microsoft.com/office/powerpoint/2010/main" val="135689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331EADE-C6B7-B8DB-8F5B-D7E14F336474}"/>
              </a:ext>
            </a:extLst>
          </p:cNvPr>
          <p:cNvSpPr txBox="1"/>
          <p:nvPr/>
        </p:nvSpPr>
        <p:spPr>
          <a:xfrm>
            <a:off x="1149969" y="6242446"/>
            <a:ext cx="49729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LAKECIA BENJAMIN &amp; JAZZMEIA HORN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Charlie Parker Festival, New York City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6A226-7C1C-16A8-FD63-0A627C5BAD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96" y="1804917"/>
            <a:ext cx="6101603" cy="4437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5727DE-BDE1-D8AB-3120-BAF5134C7E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508" y="239516"/>
            <a:ext cx="4365767" cy="6002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8E695E-CAEB-8D51-6593-98184B917E02}"/>
              </a:ext>
            </a:extLst>
          </p:cNvPr>
          <p:cNvSpPr txBox="1"/>
          <p:nvPr/>
        </p:nvSpPr>
        <p:spPr>
          <a:xfrm>
            <a:off x="7165453" y="6242447"/>
            <a:ext cx="43657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KEITH RICHARDS &amp; WENDY OXENHORN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Great Night in Harlem, Apollo Theater, New York City 2015</a:t>
            </a:r>
          </a:p>
        </p:txBody>
      </p:sp>
    </p:spTree>
    <p:extLst>
      <p:ext uri="{BB962C8B-B14F-4D97-AF65-F5344CB8AC3E}">
        <p14:creationId xmlns:p14="http://schemas.microsoft.com/office/powerpoint/2010/main" val="28742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331EADE-C6B7-B8DB-8F5B-D7E14F336474}"/>
              </a:ext>
            </a:extLst>
          </p:cNvPr>
          <p:cNvSpPr txBox="1"/>
          <p:nvPr/>
        </p:nvSpPr>
        <p:spPr>
          <a:xfrm>
            <a:off x="6224087" y="6085876"/>
            <a:ext cx="30718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JAZZMEIA HORN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New York City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24441-EE6E-509D-CA80-B5D848E326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242" y="451813"/>
            <a:ext cx="7681581" cy="5586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7329A-28D5-B587-37C8-83E8FBF386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6" y="451813"/>
            <a:ext cx="3776662" cy="55635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2556D4-9317-E98C-4525-142F8CABE307}"/>
              </a:ext>
            </a:extLst>
          </p:cNvPr>
          <p:cNvSpPr txBox="1"/>
          <p:nvPr/>
        </p:nvSpPr>
        <p:spPr>
          <a:xfrm>
            <a:off x="885823" y="6037749"/>
            <a:ext cx="24526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INDIA ARIE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Barbados 2004</a:t>
            </a:r>
          </a:p>
        </p:txBody>
      </p:sp>
    </p:spTree>
    <p:extLst>
      <p:ext uri="{BB962C8B-B14F-4D97-AF65-F5344CB8AC3E}">
        <p14:creationId xmlns:p14="http://schemas.microsoft.com/office/powerpoint/2010/main" val="9511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1149644" y="6074081"/>
            <a:ext cx="2221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eravek" panose="020B0503040000020004" pitchFamily="34" charset="0"/>
              </a:rPr>
              <a:t>New York City 1997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4D344-10FB-EC60-17F9-3103AE0AA26E}"/>
              </a:ext>
            </a:extLst>
          </p:cNvPr>
          <p:cNvSpPr txBox="1"/>
          <p:nvPr/>
        </p:nvSpPr>
        <p:spPr>
          <a:xfrm>
            <a:off x="6700857" y="6116329"/>
            <a:ext cx="1799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eravek" panose="020B0503040000020004" pitchFamily="34" charset="0"/>
              </a:rPr>
              <a:t>Union, NJ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8CF123-AD04-3C47-D35E-90466B1F4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277" y="1419084"/>
            <a:ext cx="3362201" cy="4621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FC4021-3A6D-802F-108E-77E58F1D3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167" y="1419083"/>
            <a:ext cx="3359664" cy="4621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77D470-13FB-D85F-6467-53D8F5B9B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43" y="1419083"/>
            <a:ext cx="3363509" cy="46214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E148A0-6B61-CE48-7F23-86D64D51A0C2}"/>
              </a:ext>
            </a:extLst>
          </p:cNvPr>
          <p:cNvSpPr txBox="1"/>
          <p:nvPr/>
        </p:nvSpPr>
        <p:spPr>
          <a:xfrm>
            <a:off x="3763329" y="689174"/>
            <a:ext cx="4170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Seravek" panose="020B0503040000020004" pitchFamily="34" charset="0"/>
              </a:rPr>
              <a:t>DIANNE REEVES</a:t>
            </a:r>
          </a:p>
          <a:p>
            <a:pPr algn="ctr"/>
            <a:r>
              <a:rPr lang="en-US" sz="1400" dirty="0">
                <a:latin typeface="Seravek" panose="020B0503040000020004" pitchFamily="34" charset="0"/>
              </a:rPr>
              <a:t>Singer AND Photographer!</a:t>
            </a:r>
          </a:p>
          <a:p>
            <a:pPr algn="ctr"/>
            <a:endParaRPr lang="en-US" sz="2000" b="1" dirty="0">
              <a:latin typeface="Seravek" panose="020B0503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8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2108515" y="5630565"/>
            <a:ext cx="36788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NANCY WILSON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JVC Jazz Fest. Carnegie Hall, New York City 2007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E414A-ECFF-A04F-F11A-6A4C2EB2E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37" y="740780"/>
            <a:ext cx="6688886" cy="4867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52A8B8-C3ED-3651-1195-5C0F5CEDD7A6}"/>
              </a:ext>
            </a:extLst>
          </p:cNvPr>
          <p:cNvSpPr txBox="1"/>
          <p:nvPr/>
        </p:nvSpPr>
        <p:spPr>
          <a:xfrm>
            <a:off x="8417884" y="5630565"/>
            <a:ext cx="22210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CLAUDIA ACUNA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Montclair Jazz Festival,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6AB68-7133-5D69-7690-335FFE5D8B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612" y="734992"/>
            <a:ext cx="3560416" cy="48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331EADE-C6B7-B8DB-8F5B-D7E14F336474}"/>
              </a:ext>
            </a:extLst>
          </p:cNvPr>
          <p:cNvSpPr txBox="1"/>
          <p:nvPr/>
        </p:nvSpPr>
        <p:spPr>
          <a:xfrm>
            <a:off x="5071844" y="6091021"/>
            <a:ext cx="20483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JAZZMEIA HORN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New York City 2016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99DEEF-FD19-15ED-4B1F-E26449DB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964" y="136441"/>
            <a:ext cx="3818871" cy="5954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FAD87D-944D-8D6F-A9A9-4208DBA3D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104" y="151426"/>
            <a:ext cx="3818871" cy="5939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8BFA8-360F-FF1B-9EDE-EA4E11049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40" y="151426"/>
            <a:ext cx="4001548" cy="5954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70BD20-6E8A-D78E-BD03-E45F029E14F1}"/>
              </a:ext>
            </a:extLst>
          </p:cNvPr>
          <p:cNvSpPr txBox="1"/>
          <p:nvPr/>
        </p:nvSpPr>
        <p:spPr>
          <a:xfrm>
            <a:off x="1037144" y="6091020"/>
            <a:ext cx="20483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ABBEY LINCOLN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New York City 1996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6BB696-CF74-018F-EE46-508F6150339E}"/>
              </a:ext>
            </a:extLst>
          </p:cNvPr>
          <p:cNvSpPr txBox="1"/>
          <p:nvPr/>
        </p:nvSpPr>
        <p:spPr>
          <a:xfrm>
            <a:off x="8733549" y="6091019"/>
            <a:ext cx="25927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CASSANDRA WILSON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New York City 2000</a:t>
            </a:r>
          </a:p>
        </p:txBody>
      </p:sp>
    </p:spTree>
    <p:extLst>
      <p:ext uri="{BB962C8B-B14F-4D97-AF65-F5344CB8AC3E}">
        <p14:creationId xmlns:p14="http://schemas.microsoft.com/office/powerpoint/2010/main" val="42667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03708-E654-0BE2-9D5A-84D8B3296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84" y="224987"/>
            <a:ext cx="11036969" cy="121366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A FEW NOTABLES WHO HAVE PASSED THROUGH MY LENS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sz="2700" b="1" dirty="0">
              <a:solidFill>
                <a:srgbClr val="C00000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6A59E88-19A4-96A3-D31B-84F44A9B8FB3}"/>
              </a:ext>
            </a:extLst>
          </p:cNvPr>
          <p:cNvSpPr txBox="1">
            <a:spLocks/>
          </p:cNvSpPr>
          <p:nvPr/>
        </p:nvSpPr>
        <p:spPr>
          <a:xfrm>
            <a:off x="7634098" y="5419348"/>
            <a:ext cx="2425699" cy="622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  <a:latin typeface="Seravek" panose="020B0503040000020004" pitchFamily="34" charset="0"/>
              </a:rPr>
              <a:t>HAMP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Seravek" panose="020B0503040000020004" pitchFamily="34" charset="0"/>
              </a:rPr>
              <a:t>New York City 1992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74A9ABE-E2AF-5A05-7BB8-43134D37BF2A}"/>
              </a:ext>
            </a:extLst>
          </p:cNvPr>
          <p:cNvSpPr txBox="1">
            <a:spLocks/>
          </p:cNvSpPr>
          <p:nvPr/>
        </p:nvSpPr>
        <p:spPr>
          <a:xfrm>
            <a:off x="1936710" y="5419348"/>
            <a:ext cx="2425699" cy="622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  <a:latin typeface="Seravek" panose="020B0503040000020004" pitchFamily="34" charset="0"/>
              </a:rPr>
              <a:t>LIONEL HAMPTON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Seravek" panose="020B0503040000020004" pitchFamily="34" charset="0"/>
              </a:rPr>
              <a:t>Atlanta 1982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8CC6C1-ABD4-6E39-C31B-2D4586B2B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89810" y="1594733"/>
            <a:ext cx="5323751" cy="36685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15729F-F3EF-014D-E5B0-773D7025E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693" y="1594733"/>
            <a:ext cx="5240763" cy="36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5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4422701" y="1012266"/>
            <a:ext cx="315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ravek" panose="020B0503040000020004" pitchFamily="34" charset="0"/>
              </a:rPr>
              <a:t>CHICK COREA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EBB1BA-AA62-2201-2BA7-AA7271ACCF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97" y="1504709"/>
            <a:ext cx="5649893" cy="41090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6E32FB-9691-2BE3-A216-95908BAFA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998" y="1504709"/>
            <a:ext cx="5646332" cy="4109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98C09D-CCC9-0104-6301-383057C88A76}"/>
              </a:ext>
            </a:extLst>
          </p:cNvPr>
          <p:cNvSpPr txBox="1"/>
          <p:nvPr/>
        </p:nvSpPr>
        <p:spPr>
          <a:xfrm>
            <a:off x="1744696" y="5613721"/>
            <a:ext cx="22431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OLDER CHICK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Blue </a:t>
            </a:r>
            <a:r>
              <a:rPr lang="en-US" sz="1200" dirty="0" err="1">
                <a:latin typeface="Seravek" panose="020B0503040000020004" pitchFamily="34" charset="0"/>
              </a:rPr>
              <a:t>Note,New</a:t>
            </a:r>
            <a:r>
              <a:rPr lang="en-US" sz="1200" dirty="0">
                <a:latin typeface="Seravek" panose="020B0503040000020004" pitchFamily="34" charset="0"/>
              </a:rPr>
              <a:t> York City 2016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939816-9B8E-391E-8FCB-99C734F61D5D}"/>
              </a:ext>
            </a:extLst>
          </p:cNvPr>
          <p:cNvSpPr txBox="1"/>
          <p:nvPr/>
        </p:nvSpPr>
        <p:spPr>
          <a:xfrm>
            <a:off x="7632159" y="5616567"/>
            <a:ext cx="22431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YOUNG CHICK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Atlanta 1982</a:t>
            </a:r>
          </a:p>
        </p:txBody>
      </p:sp>
    </p:spTree>
    <p:extLst>
      <p:ext uri="{BB962C8B-B14F-4D97-AF65-F5344CB8AC3E}">
        <p14:creationId xmlns:p14="http://schemas.microsoft.com/office/powerpoint/2010/main" val="138047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1913BEB-47BC-3836-0552-6F83D8F60BB5}"/>
              </a:ext>
            </a:extLst>
          </p:cNvPr>
          <p:cNvSpPr txBox="1"/>
          <p:nvPr/>
        </p:nvSpPr>
        <p:spPr>
          <a:xfrm>
            <a:off x="3426945" y="599864"/>
            <a:ext cx="5338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ravek" panose="020B0503040000020004" pitchFamily="34" charset="0"/>
              </a:rPr>
              <a:t>HENRY GRIMES &amp; MARGARET DAVIS GRIMES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C46F1A-D967-19AA-C200-565507CEB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468" y="1297781"/>
            <a:ext cx="4090281" cy="29758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CE98DA-7E4B-4CB4-A5F3-54243B57A3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78" y="1193431"/>
            <a:ext cx="3599468" cy="4943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C7E37A-A5E0-1AE8-BBE2-213EAE23F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314" y="1241797"/>
            <a:ext cx="3599468" cy="4943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83D3C9-A66E-8ACF-572A-5E3FF84862DD}"/>
              </a:ext>
            </a:extLst>
          </p:cNvPr>
          <p:cNvSpPr txBox="1"/>
          <p:nvPr/>
        </p:nvSpPr>
        <p:spPr>
          <a:xfrm>
            <a:off x="68569" y="6137145"/>
            <a:ext cx="38895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ravek" panose="020B0503040000020004" pitchFamily="34" charset="0"/>
              </a:rPr>
              <a:t>Charlie Parker Festival, New York City 2015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01DBAC-28C5-B8CA-9B9C-032B6F3D1B13}"/>
              </a:ext>
            </a:extLst>
          </p:cNvPr>
          <p:cNvSpPr txBox="1"/>
          <p:nvPr/>
        </p:nvSpPr>
        <p:spPr>
          <a:xfrm>
            <a:off x="4362043" y="4304985"/>
            <a:ext cx="35994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ravek" panose="020B0503040000020004" pitchFamily="34" charset="0"/>
              </a:rPr>
              <a:t>Visiting Me in Hell’s Kitchen, </a:t>
            </a:r>
          </a:p>
          <a:p>
            <a:pPr algn="ctr"/>
            <a:r>
              <a:rPr lang="en-US" sz="1400" dirty="0">
                <a:latin typeface="Seravek" panose="020B0503040000020004" pitchFamily="34" charset="0"/>
              </a:rPr>
              <a:t>New York City 2003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B7C14B-2733-2027-F3BC-375CF2F6A6C9}"/>
              </a:ext>
            </a:extLst>
          </p:cNvPr>
          <p:cNvSpPr txBox="1"/>
          <p:nvPr/>
        </p:nvSpPr>
        <p:spPr>
          <a:xfrm>
            <a:off x="8206917" y="6207113"/>
            <a:ext cx="38895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ravek" panose="020B0503040000020004" pitchFamily="34" charset="0"/>
              </a:rPr>
              <a:t>New York City 2016</a:t>
            </a:r>
          </a:p>
        </p:txBody>
      </p:sp>
    </p:spTree>
    <p:extLst>
      <p:ext uri="{BB962C8B-B14F-4D97-AF65-F5344CB8AC3E}">
        <p14:creationId xmlns:p14="http://schemas.microsoft.com/office/powerpoint/2010/main" val="9780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D4050-C7C7-A285-EED3-3A6519A4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9881" y="5803092"/>
            <a:ext cx="4507448" cy="615553"/>
          </a:xfrm>
        </p:spPr>
        <p:txBody>
          <a:bodyPr>
            <a:normAutofit fontScale="85000"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Seravek" panose="020B0503040000020004" pitchFamily="34" charset="0"/>
              </a:rPr>
              <a:t>CHICO FREEMAN &amp; CECIL MCBEE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700" b="0" dirty="0">
                <a:latin typeface="Seravek" panose="020B0503040000020004" pitchFamily="34" charset="0"/>
              </a:rPr>
              <a:t>Atlanta Free Jazz Fest. Piedmont Park, Atlanta, GA 1982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EE7E05-0DC9-8361-3D5C-EFB69979547B}"/>
              </a:ext>
            </a:extLst>
          </p:cNvPr>
          <p:cNvSpPr txBox="1"/>
          <p:nvPr/>
        </p:nvSpPr>
        <p:spPr>
          <a:xfrm>
            <a:off x="6927127" y="5883775"/>
            <a:ext cx="3028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WYNTON &amp; BRANFORD 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Clark College, Atlanta, GA 1993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93E044-35CF-D66D-4D32-CD0D117440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427" y="280892"/>
            <a:ext cx="4074824" cy="5602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28A88-0402-6198-CDED-9B9A745465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751" y="280892"/>
            <a:ext cx="4074825" cy="560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1220118" y="5591697"/>
            <a:ext cx="357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YVONNE ERVIN &amp; JOE LOVANO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New York City 2010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913BEB-47BC-3836-0552-6F83D8F60BB5}"/>
              </a:ext>
            </a:extLst>
          </p:cNvPr>
          <p:cNvSpPr txBox="1"/>
          <p:nvPr/>
        </p:nvSpPr>
        <p:spPr>
          <a:xfrm>
            <a:off x="7400922" y="5591696"/>
            <a:ext cx="357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PHIL SCHAPP &amp; SHEILA JORDAN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New York City 2007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BE0F8C-1417-C913-9323-297AE328D2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49" y="1333500"/>
            <a:ext cx="5762625" cy="419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245311-D75F-7EBE-E831-B3AD6175B4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573" y="1333500"/>
            <a:ext cx="5762626" cy="4191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C28975-43CB-A52D-DE99-E1CC2818BEFF}"/>
              </a:ext>
            </a:extLst>
          </p:cNvPr>
          <p:cNvSpPr txBox="1"/>
          <p:nvPr/>
        </p:nvSpPr>
        <p:spPr>
          <a:xfrm>
            <a:off x="4224794" y="650750"/>
            <a:ext cx="357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ravek" panose="020B0503040000020004" pitchFamily="34" charset="0"/>
              </a:rPr>
              <a:t>INDUSTRY TITANS</a:t>
            </a:r>
          </a:p>
        </p:txBody>
      </p:sp>
    </p:spTree>
    <p:extLst>
      <p:ext uri="{BB962C8B-B14F-4D97-AF65-F5344CB8AC3E}">
        <p14:creationId xmlns:p14="http://schemas.microsoft.com/office/powerpoint/2010/main" val="14235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1913BEB-47BC-3836-0552-6F83D8F60BB5}"/>
              </a:ext>
            </a:extLst>
          </p:cNvPr>
          <p:cNvSpPr txBox="1"/>
          <p:nvPr/>
        </p:nvSpPr>
        <p:spPr>
          <a:xfrm>
            <a:off x="6730597" y="5551109"/>
            <a:ext cx="4786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AMIRI BARAKA, SONNY ROLLINS, CHARLES RANGEL, </a:t>
            </a:r>
          </a:p>
          <a:p>
            <a:pPr algn="ctr"/>
            <a:r>
              <a:rPr lang="en-US" sz="1400" b="1" dirty="0">
                <a:latin typeface="Seravek" panose="020B0503040000020004" pitchFamily="34" charset="0"/>
              </a:rPr>
              <a:t>BILL COSBY &amp; PHIL SCHAPP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767E1-BAE4-0338-F8AD-1F3E29A9FB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184" y="1275955"/>
            <a:ext cx="5829843" cy="4239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5601B9-3592-0FEE-31A2-981007721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21" y="1275955"/>
            <a:ext cx="5942720" cy="42398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B5B7B7-3826-552E-2114-D52C33DEC61F}"/>
              </a:ext>
            </a:extLst>
          </p:cNvPr>
          <p:cNvSpPr txBox="1"/>
          <p:nvPr/>
        </p:nvSpPr>
        <p:spPr>
          <a:xfrm>
            <a:off x="646514" y="5565397"/>
            <a:ext cx="4786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PHILSCHAPP &amp; MAX ROACH’S DRUMS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E2632-A65A-399A-3859-ED714C79CD5B}"/>
              </a:ext>
            </a:extLst>
          </p:cNvPr>
          <p:cNvSpPr txBox="1"/>
          <p:nvPr/>
        </p:nvSpPr>
        <p:spPr>
          <a:xfrm>
            <a:off x="3702843" y="414339"/>
            <a:ext cx="47863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Seravek" panose="020B0503040000020004" pitchFamily="34" charset="0"/>
              </a:rPr>
              <a:t>MAX ROACH’S FUNERAL</a:t>
            </a:r>
          </a:p>
          <a:p>
            <a:pPr algn="ctr"/>
            <a:r>
              <a:rPr lang="en-US" dirty="0">
                <a:latin typeface="Seravek" panose="020B0503040000020004" pitchFamily="34" charset="0"/>
              </a:rPr>
              <a:t>Riverside Church, New York City 2007</a:t>
            </a:r>
          </a:p>
        </p:txBody>
      </p:sp>
    </p:spTree>
    <p:extLst>
      <p:ext uri="{BB962C8B-B14F-4D97-AF65-F5344CB8AC3E}">
        <p14:creationId xmlns:p14="http://schemas.microsoft.com/office/powerpoint/2010/main" val="247059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1913BEB-47BC-3836-0552-6F83D8F60BB5}"/>
              </a:ext>
            </a:extLst>
          </p:cNvPr>
          <p:cNvSpPr txBox="1"/>
          <p:nvPr/>
        </p:nvSpPr>
        <p:spPr>
          <a:xfrm>
            <a:off x="1632734" y="5656632"/>
            <a:ext cx="256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ravek" panose="020B0503040000020004" pitchFamily="34" charset="0"/>
              </a:rPr>
              <a:t>DIZZY GILLESPIE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49626-3377-74FD-0D2C-CBDA62D285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333" y="1278963"/>
            <a:ext cx="5912599" cy="4300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0CF6FE-526B-86C9-F26B-CC3878B2A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94" y="1278964"/>
            <a:ext cx="5916764" cy="4300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B482FC-7B9A-5ACD-97AB-4B4419C81EFF}"/>
              </a:ext>
            </a:extLst>
          </p:cNvPr>
          <p:cNvSpPr txBox="1"/>
          <p:nvPr/>
        </p:nvSpPr>
        <p:spPr>
          <a:xfrm>
            <a:off x="6828841" y="5653011"/>
            <a:ext cx="4423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ravek" panose="020B0503040000020004" pitchFamily="34" charset="0"/>
              </a:rPr>
              <a:t>WAYNE SHORTER &amp; HERBIE HANCOCK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0FCAA1-3B29-2C06-0D72-2A8054AC0E7A}"/>
              </a:ext>
            </a:extLst>
          </p:cNvPr>
          <p:cNvSpPr txBox="1"/>
          <p:nvPr/>
        </p:nvSpPr>
        <p:spPr>
          <a:xfrm>
            <a:off x="3040826" y="508870"/>
            <a:ext cx="61186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ravek" panose="020B0503040000020004" pitchFamily="34" charset="0"/>
              </a:rPr>
              <a:t>MILES DAVIS MEMORIAL, ST. PETER’S CHURCH</a:t>
            </a:r>
          </a:p>
          <a:p>
            <a:pPr algn="ctr"/>
            <a:r>
              <a:rPr lang="en-US" dirty="0">
                <a:latin typeface="Seravek" panose="020B0503040000020004" pitchFamily="34" charset="0"/>
              </a:rPr>
              <a:t>New York City 1991</a:t>
            </a:r>
          </a:p>
        </p:txBody>
      </p:sp>
    </p:spTree>
    <p:extLst>
      <p:ext uri="{BB962C8B-B14F-4D97-AF65-F5344CB8AC3E}">
        <p14:creationId xmlns:p14="http://schemas.microsoft.com/office/powerpoint/2010/main" val="7111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1913BEB-47BC-3836-0552-6F83D8F60BB5}"/>
              </a:ext>
            </a:extLst>
          </p:cNvPr>
          <p:cNvSpPr txBox="1"/>
          <p:nvPr/>
        </p:nvSpPr>
        <p:spPr>
          <a:xfrm>
            <a:off x="1074640" y="5991656"/>
            <a:ext cx="22431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SONNY SHARROCK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New York City 1993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2C2B69-29A3-A0F7-AB03-53814E728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103" y="401240"/>
            <a:ext cx="3828042" cy="5590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0FCB32-7841-52F8-4020-DBB322EF1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81" y="401240"/>
            <a:ext cx="3729456" cy="5590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EBB076-C75C-2768-924D-87A4FD509C7B}"/>
              </a:ext>
            </a:extLst>
          </p:cNvPr>
          <p:cNvSpPr txBox="1"/>
          <p:nvPr/>
        </p:nvSpPr>
        <p:spPr>
          <a:xfrm>
            <a:off x="4974431" y="6034520"/>
            <a:ext cx="22431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LARRY HARLOW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New York City 2004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8DB14-6AF1-B59B-BA26-7733C9AF7335}"/>
              </a:ext>
            </a:extLst>
          </p:cNvPr>
          <p:cNvSpPr txBox="1"/>
          <p:nvPr/>
        </p:nvSpPr>
        <p:spPr>
          <a:xfrm>
            <a:off x="8874222" y="5996849"/>
            <a:ext cx="22431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JULIUS HEMPHILL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New York City 1994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A92A17-CCCB-B6EE-C59A-C52553AF6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353" y="401240"/>
            <a:ext cx="3691207" cy="55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5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0EAF2B-8C77-E92B-CC11-840CDB5197B2}"/>
              </a:ext>
            </a:extLst>
          </p:cNvPr>
          <p:cNvSpPr txBox="1"/>
          <p:nvPr/>
        </p:nvSpPr>
        <p:spPr>
          <a:xfrm>
            <a:off x="1965198" y="5486733"/>
            <a:ext cx="36485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MAX ROACH &amp; BILLY HIGGINS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Ed Blackwell Memorial, St. Peter's Church, NYC 1992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E2B53D-38EB-FF71-70F0-1711407FCFC1}"/>
              </a:ext>
            </a:extLst>
          </p:cNvPr>
          <p:cNvSpPr txBox="1"/>
          <p:nvPr/>
        </p:nvSpPr>
        <p:spPr>
          <a:xfrm>
            <a:off x="7204276" y="6147433"/>
            <a:ext cx="39476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cap="all" dirty="0">
                <a:latin typeface="Seravek" panose="020B0503040000020004" pitchFamily="34" charset="0"/>
              </a:rPr>
              <a:t>Marian McPartland &amp; Billy Taylor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WBGO 25th Anniversary Gala, Ritz Carlton, NYC 2004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65843A-2AFE-5DAA-EAC9-1F265B708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371" y="223013"/>
            <a:ext cx="3865467" cy="5924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CE4FA0-D3B8-B253-3C20-EE426854C8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13" y="1608881"/>
            <a:ext cx="5997887" cy="38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4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0EAF2B-8C77-E92B-CC11-840CDB5197B2}"/>
              </a:ext>
            </a:extLst>
          </p:cNvPr>
          <p:cNvSpPr txBox="1"/>
          <p:nvPr/>
        </p:nvSpPr>
        <p:spPr>
          <a:xfrm>
            <a:off x="1707776" y="5443681"/>
            <a:ext cx="28189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CAB CALLOWAY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New School, New York City 1990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E983EA-C145-3F9E-EA29-E9CA3E07D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671" y="1476374"/>
            <a:ext cx="5387513" cy="3913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36D76F-16A4-FC32-3DF5-35EBCA6F1B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16" y="1473462"/>
            <a:ext cx="5646725" cy="3911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E2B53D-38EB-FF71-70F0-1711407FCFC1}"/>
              </a:ext>
            </a:extLst>
          </p:cNvPr>
          <p:cNvSpPr txBox="1"/>
          <p:nvPr/>
        </p:nvSpPr>
        <p:spPr>
          <a:xfrm>
            <a:off x="7736541" y="5458525"/>
            <a:ext cx="28189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RAY BARRETTO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Blue Note, New York City 1987</a:t>
            </a:r>
          </a:p>
        </p:txBody>
      </p:sp>
    </p:spTree>
    <p:extLst>
      <p:ext uri="{BB962C8B-B14F-4D97-AF65-F5344CB8AC3E}">
        <p14:creationId xmlns:p14="http://schemas.microsoft.com/office/powerpoint/2010/main" val="46001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36C6C6-7B29-4144-05F8-410CA9505C8C}"/>
              </a:ext>
            </a:extLst>
          </p:cNvPr>
          <p:cNvSpPr txBox="1"/>
          <p:nvPr/>
        </p:nvSpPr>
        <p:spPr>
          <a:xfrm>
            <a:off x="4733511" y="6135885"/>
            <a:ext cx="24330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MAL WALDRON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Bryant Park, New York City 1987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B4FEB1-8515-FB34-F016-68BFE78A11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5" y="161112"/>
            <a:ext cx="8215313" cy="597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0EAF2B-8C77-E92B-CC11-840CDB5197B2}"/>
              </a:ext>
            </a:extLst>
          </p:cNvPr>
          <p:cNvSpPr txBox="1"/>
          <p:nvPr/>
        </p:nvSpPr>
        <p:spPr>
          <a:xfrm>
            <a:off x="1690633" y="1111625"/>
            <a:ext cx="42997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ravek" panose="020B0503040000020004" pitchFamily="34" charset="0"/>
              </a:rPr>
              <a:t>LITTLE JIMMY SCOTT</a:t>
            </a:r>
          </a:p>
          <a:p>
            <a:pPr algn="ctr"/>
            <a:r>
              <a:rPr lang="en-US" sz="1400" dirty="0">
                <a:latin typeface="Seravek" panose="020B0503040000020004" pitchFamily="34" charset="0"/>
              </a:rPr>
              <a:t>Hollywood, CA 1991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28A4D-1D8D-3738-F576-123B7B575B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14" y="1842175"/>
            <a:ext cx="6208595" cy="4516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C2A3FA-CC94-D368-FE39-F84DFBE25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280" y="717630"/>
            <a:ext cx="4103506" cy="564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6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6754B97-D13A-2C75-048D-2DEBF61DCC7C}"/>
              </a:ext>
            </a:extLst>
          </p:cNvPr>
          <p:cNvSpPr txBox="1"/>
          <p:nvPr/>
        </p:nvSpPr>
        <p:spPr>
          <a:xfrm>
            <a:off x="333407" y="5747358"/>
            <a:ext cx="60673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DAVID FATHEAD NEWMAN, ART BLAKEY &amp; DR. JOHN 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Art’s Home, Greenwich Village, New York City 1990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ED278-7A95-30C9-7C2F-EAD53037D8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55" y="836195"/>
            <a:ext cx="6691313" cy="4866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F2B5D-DD82-8C8F-77A6-3CD481DE6B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462" y="521055"/>
            <a:ext cx="3679583" cy="24445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AAA684-0D91-133A-CE67-D033714F6D23}"/>
              </a:ext>
            </a:extLst>
          </p:cNvPr>
          <p:cNvSpPr txBox="1"/>
          <p:nvPr/>
        </p:nvSpPr>
        <p:spPr>
          <a:xfrm>
            <a:off x="7263967" y="5853034"/>
            <a:ext cx="3794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RALPH PETERSON &amp; SON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Blackwell Project, Riverside Church, New York City 1990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91A5E-104A-4471-C604-525EC6767F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462" y="3071298"/>
            <a:ext cx="3679583" cy="267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4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7CD6252-1C47-152C-31F0-4E413C021507}"/>
              </a:ext>
            </a:extLst>
          </p:cNvPr>
          <p:cNvSpPr txBox="1">
            <a:spLocks/>
          </p:cNvSpPr>
          <p:nvPr/>
        </p:nvSpPr>
        <p:spPr>
          <a:xfrm>
            <a:off x="1908547" y="927846"/>
            <a:ext cx="3039969" cy="602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Seravek" panose="020B0503040000020004" pitchFamily="34" charset="0"/>
              </a:rPr>
              <a:t>BUTCH MORRIS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latin typeface="Seravek" panose="020B0503040000020004" pitchFamily="34" charset="0"/>
              </a:rPr>
              <a:t>His Place, East Village,  New York City 1991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327A88-F2F0-7B1D-E228-5E5FD6428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36" y="1633391"/>
            <a:ext cx="6375400" cy="4635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079D1D-35AD-014F-D2DC-30E62F485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030" y="412750"/>
            <a:ext cx="4118128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EE7E05-0DC9-8361-3D5C-EFB69979547B}"/>
              </a:ext>
            </a:extLst>
          </p:cNvPr>
          <p:cNvSpPr txBox="1"/>
          <p:nvPr/>
        </p:nvSpPr>
        <p:spPr>
          <a:xfrm>
            <a:off x="1735410" y="5566789"/>
            <a:ext cx="25478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CHARLIE ROUSE &amp; DIZ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The Point, Atlanta 1985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77600C-8065-DE20-96DB-06749CA20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57" y="1291211"/>
            <a:ext cx="5824577" cy="4234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370DDC-0664-5C20-E7F5-C2B02430E3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68" y="1345749"/>
            <a:ext cx="5765918" cy="419339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336EC0-87FE-6AB9-D325-DC0F0F9BC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0333" y="5572679"/>
            <a:ext cx="4025588" cy="492443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Seravek" panose="020B0503040000020004" pitchFamily="34" charset="0"/>
              </a:rPr>
              <a:t>DIZ &amp; DIZ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300" b="0" dirty="0">
                <a:latin typeface="Seravek" panose="020B0503040000020004" pitchFamily="34" charset="0"/>
              </a:rPr>
              <a:t>Backstage, </a:t>
            </a:r>
            <a:r>
              <a:rPr lang="en-US" sz="1300" b="0" dirty="0" err="1">
                <a:latin typeface="Seravek" panose="020B0503040000020004" pitchFamily="34" charset="0"/>
              </a:rPr>
              <a:t>Moonshadow</a:t>
            </a:r>
            <a:r>
              <a:rPr lang="en-US" sz="1300" b="0" dirty="0">
                <a:latin typeface="Seravek" panose="020B0503040000020004" pitchFamily="34" charset="0"/>
              </a:rPr>
              <a:t> Saloon, Atlanta 1984</a:t>
            </a:r>
          </a:p>
        </p:txBody>
      </p:sp>
    </p:spTree>
    <p:extLst>
      <p:ext uri="{BB962C8B-B14F-4D97-AF65-F5344CB8AC3E}">
        <p14:creationId xmlns:p14="http://schemas.microsoft.com/office/powerpoint/2010/main" val="3363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0EAF2B-8C77-E92B-CC11-840CDB5197B2}"/>
              </a:ext>
            </a:extLst>
          </p:cNvPr>
          <p:cNvSpPr txBox="1"/>
          <p:nvPr/>
        </p:nvSpPr>
        <p:spPr>
          <a:xfrm>
            <a:off x="1290917" y="6214303"/>
            <a:ext cx="28189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ART FARMER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Upper West Side, New York City 1993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E2B53D-38EB-FF71-70F0-1711407FCFC1}"/>
              </a:ext>
            </a:extLst>
          </p:cNvPr>
          <p:cNvSpPr txBox="1"/>
          <p:nvPr/>
        </p:nvSpPr>
        <p:spPr>
          <a:xfrm>
            <a:off x="6512124" y="6217129"/>
            <a:ext cx="28189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FRANK LOWE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Manhattan Plaza, New York City 1992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A8C80-03AB-ED7A-1538-87516F6A98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975" y="1841137"/>
            <a:ext cx="6045009" cy="4395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4B5DF5-15BD-D41B-D4F5-CEDD298511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76" y="242108"/>
            <a:ext cx="4158035" cy="599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7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0EAF2B-8C77-E92B-CC11-840CDB5197B2}"/>
              </a:ext>
            </a:extLst>
          </p:cNvPr>
          <p:cNvSpPr txBox="1"/>
          <p:nvPr/>
        </p:nvSpPr>
        <p:spPr>
          <a:xfrm>
            <a:off x="4460950" y="5007910"/>
            <a:ext cx="3483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BARRY HARRIS 1990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Abyssinian Baptist Church, New York 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E2B53D-38EB-FF71-70F0-1711407FCFC1}"/>
              </a:ext>
            </a:extLst>
          </p:cNvPr>
          <p:cNvSpPr txBox="1"/>
          <p:nvPr/>
        </p:nvSpPr>
        <p:spPr>
          <a:xfrm>
            <a:off x="8762901" y="6012340"/>
            <a:ext cx="31618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KENNY KIRKLAND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Lobby, Beacon Theater,  New York City 1991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DDD452-EDFE-40FB-48E6-53619DABA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8016" y="777118"/>
            <a:ext cx="3422296" cy="5235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1057B-64B3-8954-CB5C-525A06986E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135" y="1558148"/>
            <a:ext cx="4723729" cy="3433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14BD66-FDCD-1A12-4F83-2C90626A7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88" y="839973"/>
            <a:ext cx="3422296" cy="5237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94955B-5FA6-5816-2C94-0DB8039B156C}"/>
              </a:ext>
            </a:extLst>
          </p:cNvPr>
          <p:cNvSpPr txBox="1"/>
          <p:nvPr/>
        </p:nvSpPr>
        <p:spPr>
          <a:xfrm>
            <a:off x="170228" y="6054391"/>
            <a:ext cx="3483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JAKI BYARD 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Vision Fest, </a:t>
            </a:r>
            <a:r>
              <a:rPr lang="en-US" sz="1200" dirty="0" err="1">
                <a:latin typeface="Seravek" panose="020B0503040000020004" pitchFamily="34" charset="0"/>
              </a:rPr>
              <a:t>Orensanz</a:t>
            </a:r>
            <a:r>
              <a:rPr lang="en-US" sz="1200" dirty="0">
                <a:latin typeface="Seravek" panose="020B0503040000020004" pitchFamily="34" charset="0"/>
              </a:rPr>
              <a:t>, NYC 2009</a:t>
            </a:r>
          </a:p>
        </p:txBody>
      </p:sp>
    </p:spTree>
    <p:extLst>
      <p:ext uri="{BB962C8B-B14F-4D97-AF65-F5344CB8AC3E}">
        <p14:creationId xmlns:p14="http://schemas.microsoft.com/office/powerpoint/2010/main" val="322749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0EAF2B-8C77-E92B-CC11-840CDB5197B2}"/>
              </a:ext>
            </a:extLst>
          </p:cNvPr>
          <p:cNvSpPr txBox="1"/>
          <p:nvPr/>
        </p:nvSpPr>
        <p:spPr>
          <a:xfrm>
            <a:off x="2141317" y="1180374"/>
            <a:ext cx="2488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ravek" panose="020B0503040000020004" pitchFamily="34" charset="0"/>
              </a:rPr>
              <a:t>ELVIN JONES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E2B53D-38EB-FF71-70F0-1711407FCFC1}"/>
              </a:ext>
            </a:extLst>
          </p:cNvPr>
          <p:cNvSpPr txBox="1"/>
          <p:nvPr/>
        </p:nvSpPr>
        <p:spPr>
          <a:xfrm>
            <a:off x="7032292" y="6226089"/>
            <a:ext cx="4019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eravek" panose="020B0503040000020004" pitchFamily="34" charset="0"/>
              </a:rPr>
              <a:t>Blue Note, 72</a:t>
            </a:r>
            <a:r>
              <a:rPr lang="en-US" sz="1200" baseline="30000" dirty="0">
                <a:latin typeface="Seravek" panose="020B0503040000020004" pitchFamily="34" charset="0"/>
              </a:rPr>
              <a:t>nd</a:t>
            </a:r>
            <a:r>
              <a:rPr lang="en-US" sz="1200" dirty="0">
                <a:latin typeface="Seravek" panose="020B0503040000020004" pitchFamily="34" charset="0"/>
              </a:rPr>
              <a:t> Birthday, Blue Note  New York City 1999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5AC92D-3BFE-C8D7-2D6A-59753EBC5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02" y="1705760"/>
            <a:ext cx="6182651" cy="4495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477E66-C654-8667-8462-FDFD80959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303" y="481836"/>
            <a:ext cx="3723049" cy="57190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0DC382-ED36-999F-6E32-6364218EF100}"/>
              </a:ext>
            </a:extLst>
          </p:cNvPr>
          <p:cNvSpPr txBox="1"/>
          <p:nvPr/>
        </p:nvSpPr>
        <p:spPr>
          <a:xfrm>
            <a:off x="1478373" y="6226089"/>
            <a:ext cx="4019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eravek" panose="020B0503040000020004" pitchFamily="34" charset="0"/>
              </a:rPr>
              <a:t>Backstage, Metropolis, New York City 2004</a:t>
            </a:r>
          </a:p>
        </p:txBody>
      </p:sp>
    </p:spTree>
    <p:extLst>
      <p:ext uri="{BB962C8B-B14F-4D97-AF65-F5344CB8AC3E}">
        <p14:creationId xmlns:p14="http://schemas.microsoft.com/office/powerpoint/2010/main" val="384804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0EAF2B-8C77-E92B-CC11-840CDB5197B2}"/>
              </a:ext>
            </a:extLst>
          </p:cNvPr>
          <p:cNvSpPr txBox="1"/>
          <p:nvPr/>
        </p:nvSpPr>
        <p:spPr>
          <a:xfrm>
            <a:off x="3897997" y="729508"/>
            <a:ext cx="42997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ravek" panose="020B0503040000020004" pitchFamily="34" charset="0"/>
              </a:rPr>
              <a:t>CECIL TAYLOR &amp; MAX ROACH</a:t>
            </a:r>
          </a:p>
          <a:p>
            <a:pPr algn="ctr"/>
            <a:r>
              <a:rPr lang="en-US" sz="1400" dirty="0">
                <a:latin typeface="Seravek" panose="020B0503040000020004" pitchFamily="34" charset="0"/>
              </a:rPr>
              <a:t>Ten Year Reunion, New York City 1989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890EB-10C7-F6BD-8F76-B44858595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22" y="1449233"/>
            <a:ext cx="5866953" cy="4266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CB2702-FF6A-9A71-2FEE-B53033DBE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125" y="1450697"/>
            <a:ext cx="5866953" cy="42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3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0EAF2B-8C77-E92B-CC11-840CDB5197B2}"/>
              </a:ext>
            </a:extLst>
          </p:cNvPr>
          <p:cNvSpPr txBox="1"/>
          <p:nvPr/>
        </p:nvSpPr>
        <p:spPr>
          <a:xfrm>
            <a:off x="7904040" y="4994416"/>
            <a:ext cx="27894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TERRI &amp; THOMAS CHAPIN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Knitting Factory, New York City 1997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1D8DEC-606C-35E9-DB5F-5E8BEF8DE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58" y="979308"/>
            <a:ext cx="6742072" cy="4899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B4804F-8CE8-AD75-4DDB-A596651BFA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341" y="1969225"/>
            <a:ext cx="4163824" cy="3025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6CD3F2-48BC-0326-C0B7-C2309991E15A}"/>
              </a:ext>
            </a:extLst>
          </p:cNvPr>
          <p:cNvSpPr txBox="1"/>
          <p:nvPr/>
        </p:nvSpPr>
        <p:spPr>
          <a:xfrm>
            <a:off x="2032157" y="5878691"/>
            <a:ext cx="33197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CELIA CRUZ &amp; TITO PUENTE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Backstage, Blue Note, New York City 1993</a:t>
            </a:r>
          </a:p>
        </p:txBody>
      </p:sp>
    </p:spTree>
    <p:extLst>
      <p:ext uri="{BB962C8B-B14F-4D97-AF65-F5344CB8AC3E}">
        <p14:creationId xmlns:p14="http://schemas.microsoft.com/office/powerpoint/2010/main" val="359282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0EAF2B-8C77-E92B-CC11-840CDB5197B2}"/>
              </a:ext>
            </a:extLst>
          </p:cNvPr>
          <p:cNvSpPr txBox="1"/>
          <p:nvPr/>
        </p:nvSpPr>
        <p:spPr>
          <a:xfrm>
            <a:off x="2353940" y="5762316"/>
            <a:ext cx="34082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ASTOR PIAZZOLLA</a:t>
            </a:r>
          </a:p>
          <a:p>
            <a:pPr algn="ctr"/>
            <a:r>
              <a:rPr lang="en-US" sz="1200" dirty="0" err="1">
                <a:latin typeface="Seravek" panose="020B0503040000020004" pitchFamily="34" charset="0"/>
              </a:rPr>
              <a:t>Summerstage</a:t>
            </a:r>
            <a:r>
              <a:rPr lang="en-US" sz="1200" dirty="0">
                <a:latin typeface="Seravek" panose="020B0503040000020004" pitchFamily="34" charset="0"/>
              </a:rPr>
              <a:t>, Central Park, New York City 1990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E2B53D-38EB-FF71-70F0-1711407FCFC1}"/>
              </a:ext>
            </a:extLst>
          </p:cNvPr>
          <p:cNvSpPr txBox="1"/>
          <p:nvPr/>
        </p:nvSpPr>
        <p:spPr>
          <a:xfrm>
            <a:off x="8438234" y="5762316"/>
            <a:ext cx="28189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CELIA CRUZ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Blue Note, New York City 1987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66FF5-3D05-4952-B9B1-5C6A7AB1C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14" y="626257"/>
            <a:ext cx="7039499" cy="5119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66663-1D84-4A51-F26D-87F97998F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875" y="642681"/>
            <a:ext cx="3562156" cy="51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3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4261122" y="6278672"/>
            <a:ext cx="303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Seravek" panose="020B0503040000020004" pitchFamily="34" charset="0"/>
              </a:rPr>
              <a:t>TITO PUENTE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Blue Note, New York City 1993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E29A7-7D5A-9DBD-5478-174024E825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889" y="215152"/>
            <a:ext cx="8328853" cy="605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0EAF2B-8C77-E92B-CC11-840CDB5197B2}"/>
              </a:ext>
            </a:extLst>
          </p:cNvPr>
          <p:cNvSpPr txBox="1"/>
          <p:nvPr/>
        </p:nvSpPr>
        <p:spPr>
          <a:xfrm>
            <a:off x="1418931" y="5516093"/>
            <a:ext cx="34082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DEXTER MEMORIAL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Abyssinian Baptist Church, New York City 1990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E2B53D-38EB-FF71-70F0-1711407FCFC1}"/>
              </a:ext>
            </a:extLst>
          </p:cNvPr>
          <p:cNvSpPr txBox="1"/>
          <p:nvPr/>
        </p:nvSpPr>
        <p:spPr>
          <a:xfrm>
            <a:off x="7631412" y="5516094"/>
            <a:ext cx="28189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DEXTER GORDON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Peachtree Playhouse, Atlanta 1982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91A3-5C1A-9DFF-5F34-CA4E8509EE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29" y="1497920"/>
            <a:ext cx="5446059" cy="3960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09D9E1-99AE-B2C7-FE88-49234761FB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726" y="1527669"/>
            <a:ext cx="5446059" cy="396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2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78FA2-736E-9017-70D8-24FD6272D7F1}"/>
              </a:ext>
            </a:extLst>
          </p:cNvPr>
          <p:cNvSpPr txBox="1"/>
          <p:nvPr/>
        </p:nvSpPr>
        <p:spPr>
          <a:xfrm>
            <a:off x="851733" y="5527854"/>
            <a:ext cx="42109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BENNY CARTER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Charlie Parker Fest, Tompkins Square Park, New York City 1997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6E926A-52CD-6ABD-8814-2A4873F39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08" y="1353295"/>
            <a:ext cx="5707410" cy="4151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995CCA-0479-168F-C485-60D76DC4B2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665" y="1353295"/>
            <a:ext cx="5706727" cy="41514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3753F0-1D92-5A52-AEF5-4C65EB2F85A5}"/>
              </a:ext>
            </a:extLst>
          </p:cNvPr>
          <p:cNvSpPr txBox="1"/>
          <p:nvPr/>
        </p:nvSpPr>
        <p:spPr>
          <a:xfrm>
            <a:off x="6891565" y="5527854"/>
            <a:ext cx="42109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LIONEL HAMPTON</a:t>
            </a:r>
          </a:p>
          <a:p>
            <a:pPr algn="ctr"/>
            <a:r>
              <a:rPr lang="en-US" sz="1200" dirty="0">
                <a:latin typeface="Seravek" panose="020B0503040000020004" pitchFamily="34" charset="0"/>
              </a:rPr>
              <a:t>Town Hall, New York City 2011</a:t>
            </a:r>
          </a:p>
        </p:txBody>
      </p:sp>
    </p:spTree>
    <p:extLst>
      <p:ext uri="{BB962C8B-B14F-4D97-AF65-F5344CB8AC3E}">
        <p14:creationId xmlns:p14="http://schemas.microsoft.com/office/powerpoint/2010/main" val="150604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EE7E05-0DC9-8361-3D5C-EFB69979547B}"/>
              </a:ext>
            </a:extLst>
          </p:cNvPr>
          <p:cNvSpPr txBox="1"/>
          <p:nvPr/>
        </p:nvSpPr>
        <p:spPr>
          <a:xfrm>
            <a:off x="7684179" y="1807410"/>
            <a:ext cx="263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ravek" panose="020B0503040000020004" pitchFamily="34" charset="0"/>
              </a:rPr>
              <a:t>With ERNIE GREGORY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113852-4675-7A3E-1D3C-F50B7620A1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961" y="2177874"/>
            <a:ext cx="5682489" cy="41327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F6C5CA-28A1-FAF2-C24C-0E1A4C464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50" y="2177874"/>
            <a:ext cx="5931666" cy="4132718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7CD6252-1C47-152C-31F0-4E413C021507}"/>
              </a:ext>
            </a:extLst>
          </p:cNvPr>
          <p:cNvSpPr txBox="1">
            <a:spLocks/>
          </p:cNvSpPr>
          <p:nvPr/>
        </p:nvSpPr>
        <p:spPr>
          <a:xfrm>
            <a:off x="1679475" y="1739172"/>
            <a:ext cx="2223001" cy="37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Seravek" panose="020B0503040000020004" pitchFamily="34" charset="0"/>
              </a:rPr>
              <a:t>With CHRIS KUHL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A7E64E-25FC-066C-0A09-F727645CB5E2}"/>
              </a:ext>
            </a:extLst>
          </p:cNvPr>
          <p:cNvSpPr txBox="1"/>
          <p:nvPr/>
        </p:nvSpPr>
        <p:spPr>
          <a:xfrm>
            <a:off x="3954331" y="1130302"/>
            <a:ext cx="372984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Seravek" panose="020B0503040000020004" pitchFamily="34" charset="0"/>
              </a:rPr>
              <a:t>DIZZY GILLESPIE</a:t>
            </a:r>
          </a:p>
          <a:p>
            <a:pPr algn="ctr"/>
            <a:r>
              <a:rPr lang="en-US" sz="1400" dirty="0">
                <a:latin typeface="Seravek" panose="020B0503040000020004" pitchFamily="34" charset="0"/>
              </a:rPr>
              <a:t>Backstage, </a:t>
            </a:r>
            <a:r>
              <a:rPr lang="en-US" sz="1400" dirty="0" err="1">
                <a:latin typeface="Seravek" panose="020B0503040000020004" pitchFamily="34" charset="0"/>
              </a:rPr>
              <a:t>Moonshadow</a:t>
            </a:r>
            <a:r>
              <a:rPr lang="en-US" sz="1400" dirty="0">
                <a:latin typeface="Seravek" panose="020B0503040000020004" pitchFamily="34" charset="0"/>
              </a:rPr>
              <a:t> Saloon, Atlanta 1984</a:t>
            </a:r>
          </a:p>
          <a:p>
            <a:pPr algn="ctr"/>
            <a:endParaRPr lang="en-US" sz="2000" b="1" dirty="0">
              <a:latin typeface="Seravek" panose="020B0503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8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5344</TotalTime>
  <Words>1939</Words>
  <Application>Microsoft Macintosh PowerPoint</Application>
  <PresentationFormat>Widescreen</PresentationFormat>
  <Paragraphs>355</Paragraphs>
  <Slides>88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3" baseType="lpstr">
      <vt:lpstr>Arial</vt:lpstr>
      <vt:lpstr>Calibri</vt:lpstr>
      <vt:lpstr>Calibri Light</vt:lpstr>
      <vt:lpstr>Seravek</vt:lpstr>
      <vt:lpstr>Office Theme</vt:lpstr>
      <vt:lpstr>ATLANTA SELECTIONS WHERE IT ALL BEGAN (1979-1985)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YORK CITY &amp; BEYOND SELECTIONS (1985-Present)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CLAIRE DALY Poughkeepsie, NY 2001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FEW NOTABLES WHO HAVE PASSED THROUGH MY LENS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Claire Daly</dc:title>
  <dc:creator>Microsoft Office User</dc:creator>
  <cp:lastModifiedBy>Microsoft Office User</cp:lastModifiedBy>
  <cp:revision>290</cp:revision>
  <dcterms:created xsi:type="dcterms:W3CDTF">2023-05-15T19:54:04Z</dcterms:created>
  <dcterms:modified xsi:type="dcterms:W3CDTF">2023-05-23T22:38:12Z</dcterms:modified>
</cp:coreProperties>
</file>